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2" r:id="rId1"/>
  </p:sldMasterIdLst>
  <p:notesMasterIdLst>
    <p:notesMasterId r:id="rId45"/>
  </p:notesMasterIdLst>
  <p:handoutMasterIdLst>
    <p:handoutMasterId r:id="rId46"/>
  </p:handoutMasterIdLst>
  <p:sldIdLst>
    <p:sldId id="301" r:id="rId2"/>
    <p:sldId id="306" r:id="rId3"/>
    <p:sldId id="353" r:id="rId4"/>
    <p:sldId id="318" r:id="rId5"/>
    <p:sldId id="320" r:id="rId6"/>
    <p:sldId id="260" r:id="rId7"/>
    <p:sldId id="358" r:id="rId8"/>
    <p:sldId id="266" r:id="rId9"/>
    <p:sldId id="316" r:id="rId10"/>
    <p:sldId id="319" r:id="rId11"/>
    <p:sldId id="359" r:id="rId12"/>
    <p:sldId id="278" r:id="rId13"/>
    <p:sldId id="321" r:id="rId14"/>
    <p:sldId id="270" r:id="rId15"/>
    <p:sldId id="275" r:id="rId16"/>
    <p:sldId id="322" r:id="rId17"/>
    <p:sldId id="272" r:id="rId18"/>
    <p:sldId id="323" r:id="rId19"/>
    <p:sldId id="277" r:id="rId20"/>
    <p:sldId id="360" r:id="rId21"/>
    <p:sldId id="279" r:id="rId22"/>
    <p:sldId id="325" r:id="rId23"/>
    <p:sldId id="326" r:id="rId24"/>
    <p:sldId id="327" r:id="rId25"/>
    <p:sldId id="328" r:id="rId26"/>
    <p:sldId id="330" r:id="rId27"/>
    <p:sldId id="331" r:id="rId28"/>
    <p:sldId id="356" r:id="rId29"/>
    <p:sldId id="357" r:id="rId30"/>
    <p:sldId id="350" r:id="rId31"/>
    <p:sldId id="280" r:id="rId32"/>
    <p:sldId id="332" r:id="rId33"/>
    <p:sldId id="334" r:id="rId34"/>
    <p:sldId id="351" r:id="rId35"/>
    <p:sldId id="344" r:id="rId36"/>
    <p:sldId id="352" r:id="rId37"/>
    <p:sldId id="335" r:id="rId38"/>
    <p:sldId id="354" r:id="rId39"/>
    <p:sldId id="349" r:id="rId40"/>
    <p:sldId id="347" r:id="rId41"/>
    <p:sldId id="288" r:id="rId42"/>
    <p:sldId id="302" r:id="rId43"/>
    <p:sldId id="289" r:id="rId44"/>
  </p:sldIdLst>
  <p:sldSz cx="7315200" cy="4114800"/>
  <p:notesSz cx="9144000" cy="6858000"/>
  <p:defaultTextStyle>
    <a:defPPr>
      <a:defRPr lang="en-US"/>
    </a:defPPr>
    <a:lvl1pPr marL="0" algn="l" defTabSz="351678" rtl="0" eaLnBrk="1" latinLnBrk="0" hangingPunct="1">
      <a:defRPr sz="1400" kern="1200">
        <a:solidFill>
          <a:schemeClr val="tx1"/>
        </a:solidFill>
        <a:latin typeface="+mn-lt"/>
        <a:ea typeface="+mn-ea"/>
        <a:cs typeface="+mn-cs"/>
      </a:defRPr>
    </a:lvl1pPr>
    <a:lvl2pPr marL="351678" algn="l" defTabSz="351678" rtl="0" eaLnBrk="1" latinLnBrk="0" hangingPunct="1">
      <a:defRPr sz="1400" kern="1200">
        <a:solidFill>
          <a:schemeClr val="tx1"/>
        </a:solidFill>
        <a:latin typeface="+mn-lt"/>
        <a:ea typeface="+mn-ea"/>
        <a:cs typeface="+mn-cs"/>
      </a:defRPr>
    </a:lvl2pPr>
    <a:lvl3pPr marL="703356" algn="l" defTabSz="351678" rtl="0" eaLnBrk="1" latinLnBrk="0" hangingPunct="1">
      <a:defRPr sz="1400" kern="1200">
        <a:solidFill>
          <a:schemeClr val="tx1"/>
        </a:solidFill>
        <a:latin typeface="+mn-lt"/>
        <a:ea typeface="+mn-ea"/>
        <a:cs typeface="+mn-cs"/>
      </a:defRPr>
    </a:lvl3pPr>
    <a:lvl4pPr marL="1055035" algn="l" defTabSz="351678" rtl="0" eaLnBrk="1" latinLnBrk="0" hangingPunct="1">
      <a:defRPr sz="1400" kern="1200">
        <a:solidFill>
          <a:schemeClr val="tx1"/>
        </a:solidFill>
        <a:latin typeface="+mn-lt"/>
        <a:ea typeface="+mn-ea"/>
        <a:cs typeface="+mn-cs"/>
      </a:defRPr>
    </a:lvl4pPr>
    <a:lvl5pPr marL="1406713" algn="l" defTabSz="351678" rtl="0" eaLnBrk="1" latinLnBrk="0" hangingPunct="1">
      <a:defRPr sz="1400" kern="1200">
        <a:solidFill>
          <a:schemeClr val="tx1"/>
        </a:solidFill>
        <a:latin typeface="+mn-lt"/>
        <a:ea typeface="+mn-ea"/>
        <a:cs typeface="+mn-cs"/>
      </a:defRPr>
    </a:lvl5pPr>
    <a:lvl6pPr marL="1758391" algn="l" defTabSz="351678" rtl="0" eaLnBrk="1" latinLnBrk="0" hangingPunct="1">
      <a:defRPr sz="1400" kern="1200">
        <a:solidFill>
          <a:schemeClr val="tx1"/>
        </a:solidFill>
        <a:latin typeface="+mn-lt"/>
        <a:ea typeface="+mn-ea"/>
        <a:cs typeface="+mn-cs"/>
      </a:defRPr>
    </a:lvl6pPr>
    <a:lvl7pPr marL="2110069" algn="l" defTabSz="351678" rtl="0" eaLnBrk="1" latinLnBrk="0" hangingPunct="1">
      <a:defRPr sz="1400" kern="1200">
        <a:solidFill>
          <a:schemeClr val="tx1"/>
        </a:solidFill>
        <a:latin typeface="+mn-lt"/>
        <a:ea typeface="+mn-ea"/>
        <a:cs typeface="+mn-cs"/>
      </a:defRPr>
    </a:lvl7pPr>
    <a:lvl8pPr marL="2461748" algn="l" defTabSz="351678" rtl="0" eaLnBrk="1" latinLnBrk="0" hangingPunct="1">
      <a:defRPr sz="1400" kern="1200">
        <a:solidFill>
          <a:schemeClr val="tx1"/>
        </a:solidFill>
        <a:latin typeface="+mn-lt"/>
        <a:ea typeface="+mn-ea"/>
        <a:cs typeface="+mn-cs"/>
      </a:defRPr>
    </a:lvl8pPr>
    <a:lvl9pPr marL="2813426" algn="l" defTabSz="351678"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3227DC-9D5B-4A4F-9B32-2298C823D7EA}">
          <p14:sldIdLst>
            <p14:sldId id="301"/>
            <p14:sldId id="306"/>
            <p14:sldId id="353"/>
            <p14:sldId id="318"/>
            <p14:sldId id="320"/>
            <p14:sldId id="260"/>
            <p14:sldId id="358"/>
            <p14:sldId id="266"/>
            <p14:sldId id="316"/>
            <p14:sldId id="319"/>
            <p14:sldId id="359"/>
            <p14:sldId id="278"/>
            <p14:sldId id="321"/>
            <p14:sldId id="270"/>
            <p14:sldId id="275"/>
            <p14:sldId id="322"/>
            <p14:sldId id="272"/>
            <p14:sldId id="323"/>
            <p14:sldId id="277"/>
            <p14:sldId id="360"/>
            <p14:sldId id="279"/>
            <p14:sldId id="325"/>
            <p14:sldId id="326"/>
            <p14:sldId id="327"/>
            <p14:sldId id="328"/>
            <p14:sldId id="330"/>
            <p14:sldId id="331"/>
            <p14:sldId id="356"/>
            <p14:sldId id="357"/>
            <p14:sldId id="350"/>
            <p14:sldId id="280"/>
            <p14:sldId id="332"/>
            <p14:sldId id="334"/>
            <p14:sldId id="351"/>
            <p14:sldId id="344"/>
            <p14:sldId id="352"/>
            <p14:sldId id="335"/>
            <p14:sldId id="354"/>
            <p14:sldId id="349"/>
            <p14:sldId id="347"/>
            <p14:sldId id="288"/>
            <p14:sldId id="302"/>
            <p14:sldId id="28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6" autoAdjust="0"/>
    <p:restoredTop sz="80843" autoAdjust="0"/>
  </p:normalViewPr>
  <p:slideViewPr>
    <p:cSldViewPr snapToGrid="0" snapToObjects="1">
      <p:cViewPr varScale="1">
        <p:scale>
          <a:sx n="175" d="100"/>
          <a:sy n="175" d="100"/>
        </p:scale>
        <p:origin x="-336" y="-48"/>
      </p:cViewPr>
      <p:guideLst>
        <p:guide orient="horz" pos="1296"/>
        <p:guide pos="2304"/>
      </p:guideLst>
    </p:cSldViewPr>
  </p:slideViewPr>
  <p:outlineViewPr>
    <p:cViewPr>
      <p:scale>
        <a:sx n="33" d="100"/>
        <a:sy n="33" d="100"/>
      </p:scale>
      <p:origin x="0" y="0"/>
    </p:cViewPr>
  </p:outlineViewPr>
  <p:notesTextViewPr>
    <p:cViewPr>
      <p:scale>
        <a:sx n="100" d="100"/>
        <a:sy n="100" d="100"/>
      </p:scale>
      <p:origin x="0" y="24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ikael:Desktop:Siggraph%202012%20course:Matrix%20multiply%20benchmar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2"/>
          <c:order val="0"/>
          <c:tx>
            <c:strRef>
              <c:f>Sheet1!$C$1</c:f>
              <c:strCache>
                <c:ptCount val="1"/>
                <c:pt idx="0">
                  <c:v>OpenMP</c:v>
                </c:pt>
              </c:strCache>
            </c:strRef>
          </c:tx>
          <c:cat>
            <c:numRef>
              <c:f>Sheet1!$A$2:$A$6</c:f>
              <c:numCache>
                <c:formatCode>General</c:formatCode>
                <c:ptCount val="5"/>
                <c:pt idx="0">
                  <c:v>128.0</c:v>
                </c:pt>
                <c:pt idx="1">
                  <c:v>256.0</c:v>
                </c:pt>
                <c:pt idx="2">
                  <c:v>512.0</c:v>
                </c:pt>
                <c:pt idx="3">
                  <c:v>1024.0</c:v>
                </c:pt>
                <c:pt idx="4">
                  <c:v>2048.0</c:v>
                </c:pt>
              </c:numCache>
            </c:numRef>
          </c:cat>
          <c:val>
            <c:numRef>
              <c:f>Sheet1!$C$2:$C$6</c:f>
              <c:numCache>
                <c:formatCode>General</c:formatCode>
                <c:ptCount val="5"/>
                <c:pt idx="0">
                  <c:v>3.9</c:v>
                </c:pt>
                <c:pt idx="1">
                  <c:v>4.1</c:v>
                </c:pt>
                <c:pt idx="2">
                  <c:v>4.6</c:v>
                </c:pt>
                <c:pt idx="3">
                  <c:v>5.2</c:v>
                </c:pt>
                <c:pt idx="4">
                  <c:v>4.7</c:v>
                </c:pt>
              </c:numCache>
            </c:numRef>
          </c:val>
          <c:smooth val="0"/>
        </c:ser>
        <c:ser>
          <c:idx val="3"/>
          <c:order val="1"/>
          <c:tx>
            <c:strRef>
              <c:f>Sheet1!$E$1</c:f>
              <c:strCache>
                <c:ptCount val="1"/>
                <c:pt idx="0">
                  <c:v>CL (CPU)</c:v>
                </c:pt>
              </c:strCache>
            </c:strRef>
          </c:tx>
          <c:cat>
            <c:numRef>
              <c:f>Sheet1!$A$2:$A$6</c:f>
              <c:numCache>
                <c:formatCode>General</c:formatCode>
                <c:ptCount val="5"/>
                <c:pt idx="0">
                  <c:v>128.0</c:v>
                </c:pt>
                <c:pt idx="1">
                  <c:v>256.0</c:v>
                </c:pt>
                <c:pt idx="2">
                  <c:v>512.0</c:v>
                </c:pt>
                <c:pt idx="3">
                  <c:v>1024.0</c:v>
                </c:pt>
                <c:pt idx="4">
                  <c:v>2048.0</c:v>
                </c:pt>
              </c:numCache>
            </c:numRef>
          </c:cat>
          <c:val>
            <c:numRef>
              <c:f>Sheet1!$E$2:$E$6</c:f>
              <c:numCache>
                <c:formatCode>General</c:formatCode>
                <c:ptCount val="5"/>
                <c:pt idx="0">
                  <c:v>19.6</c:v>
                </c:pt>
                <c:pt idx="1">
                  <c:v>38.3</c:v>
                </c:pt>
                <c:pt idx="2">
                  <c:v>55.8</c:v>
                </c:pt>
                <c:pt idx="3">
                  <c:v>28.6</c:v>
                </c:pt>
                <c:pt idx="4">
                  <c:v>29.5</c:v>
                </c:pt>
              </c:numCache>
            </c:numRef>
          </c:val>
          <c:smooth val="0"/>
        </c:ser>
        <c:ser>
          <c:idx val="4"/>
          <c:order val="2"/>
          <c:tx>
            <c:strRef>
              <c:f>Sheet1!$F$1</c:f>
              <c:strCache>
                <c:ptCount val="1"/>
                <c:pt idx="0">
                  <c:v>CL (GPU)</c:v>
                </c:pt>
              </c:strCache>
            </c:strRef>
          </c:tx>
          <c:cat>
            <c:numRef>
              <c:f>Sheet1!$A$2:$A$6</c:f>
              <c:numCache>
                <c:formatCode>General</c:formatCode>
                <c:ptCount val="5"/>
                <c:pt idx="0">
                  <c:v>128.0</c:v>
                </c:pt>
                <c:pt idx="1">
                  <c:v>256.0</c:v>
                </c:pt>
                <c:pt idx="2">
                  <c:v>512.0</c:v>
                </c:pt>
                <c:pt idx="3">
                  <c:v>1024.0</c:v>
                </c:pt>
                <c:pt idx="4">
                  <c:v>2048.0</c:v>
                </c:pt>
              </c:numCache>
            </c:numRef>
          </c:cat>
          <c:val>
            <c:numRef>
              <c:f>Sheet1!$F$2:$F$6</c:f>
              <c:numCache>
                <c:formatCode>General</c:formatCode>
                <c:ptCount val="5"/>
                <c:pt idx="0">
                  <c:v>14.1</c:v>
                </c:pt>
                <c:pt idx="1">
                  <c:v>13.0</c:v>
                </c:pt>
                <c:pt idx="2">
                  <c:v>55.4</c:v>
                </c:pt>
                <c:pt idx="3">
                  <c:v>97.6</c:v>
                </c:pt>
                <c:pt idx="4">
                  <c:v>210.7</c:v>
                </c:pt>
              </c:numCache>
            </c:numRef>
          </c:val>
          <c:smooth val="0"/>
        </c:ser>
        <c:ser>
          <c:idx val="5"/>
          <c:order val="3"/>
          <c:tx>
            <c:strRef>
              <c:f>Sheet1!$G$1</c:f>
              <c:strCache>
                <c:ptCount val="1"/>
                <c:pt idx="0">
                  <c:v>CL (GPU opt)</c:v>
                </c:pt>
              </c:strCache>
            </c:strRef>
          </c:tx>
          <c:cat>
            <c:numRef>
              <c:f>Sheet1!$A$2:$A$6</c:f>
              <c:numCache>
                <c:formatCode>General</c:formatCode>
                <c:ptCount val="5"/>
                <c:pt idx="0">
                  <c:v>128.0</c:v>
                </c:pt>
                <c:pt idx="1">
                  <c:v>256.0</c:v>
                </c:pt>
                <c:pt idx="2">
                  <c:v>512.0</c:v>
                </c:pt>
                <c:pt idx="3">
                  <c:v>1024.0</c:v>
                </c:pt>
                <c:pt idx="4">
                  <c:v>2048.0</c:v>
                </c:pt>
              </c:numCache>
            </c:numRef>
          </c:cat>
          <c:val>
            <c:numRef>
              <c:f>Sheet1!$G$2:$G$6</c:f>
              <c:numCache>
                <c:formatCode>General</c:formatCode>
                <c:ptCount val="5"/>
                <c:pt idx="0">
                  <c:v>17.5</c:v>
                </c:pt>
                <c:pt idx="1">
                  <c:v>28.3</c:v>
                </c:pt>
                <c:pt idx="2">
                  <c:v>63.0</c:v>
                </c:pt>
                <c:pt idx="3">
                  <c:v>116.1</c:v>
                </c:pt>
                <c:pt idx="4">
                  <c:v>236.6</c:v>
                </c:pt>
              </c:numCache>
            </c:numRef>
          </c:val>
          <c:smooth val="0"/>
        </c:ser>
        <c:dLbls>
          <c:showLegendKey val="0"/>
          <c:showVal val="0"/>
          <c:showCatName val="0"/>
          <c:showSerName val="0"/>
          <c:showPercent val="0"/>
          <c:showBubbleSize val="0"/>
        </c:dLbls>
        <c:marker val="1"/>
        <c:smooth val="0"/>
        <c:axId val="2070865560"/>
        <c:axId val="-2104188920"/>
      </c:lineChart>
      <c:catAx>
        <c:axId val="2070865560"/>
        <c:scaling>
          <c:orientation val="minMax"/>
        </c:scaling>
        <c:delete val="0"/>
        <c:axPos val="b"/>
        <c:numFmt formatCode="General" sourceLinked="1"/>
        <c:majorTickMark val="none"/>
        <c:minorTickMark val="none"/>
        <c:tickLblPos val="nextTo"/>
        <c:crossAx val="-2104188920"/>
        <c:crosses val="autoZero"/>
        <c:auto val="1"/>
        <c:lblAlgn val="ctr"/>
        <c:lblOffset val="100"/>
        <c:noMultiLvlLbl val="0"/>
      </c:catAx>
      <c:valAx>
        <c:axId val="-2104188920"/>
        <c:scaling>
          <c:orientation val="minMax"/>
        </c:scaling>
        <c:delete val="0"/>
        <c:axPos val="l"/>
        <c:majorGridlines/>
        <c:title>
          <c:tx>
            <c:rich>
              <a:bodyPr/>
              <a:lstStyle/>
              <a:p>
                <a:pPr>
                  <a:defRPr/>
                </a:pPr>
                <a:r>
                  <a:rPr lang="en-US"/>
                  <a:t>Speedup factor</a:t>
                </a:r>
              </a:p>
            </c:rich>
          </c:tx>
          <c:layout/>
          <c:overlay val="0"/>
        </c:title>
        <c:numFmt formatCode="General" sourceLinked="1"/>
        <c:majorTickMark val="none"/>
        <c:minorTickMark val="none"/>
        <c:tickLblPos val="nextTo"/>
        <c:crossAx val="2070865560"/>
        <c:crosses val="autoZero"/>
        <c:crossBetween val="between"/>
      </c:valAx>
    </c:plotArea>
    <c:legend>
      <c:legendPos val="r"/>
      <c:layout/>
      <c:overlay val="0"/>
    </c:legend>
    <c:plotVisOnly val="1"/>
    <c:dispBlanksAs val="gap"/>
    <c:showDLblsOverMax val="0"/>
  </c:chart>
  <c:spPr>
    <a:ln w="6350" cmpd="sng"/>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4028B185-6CDA-BB4D-86A0-82B816E9CAA3}" type="datetime1">
              <a:rPr lang="en-US" smtClean="0"/>
              <a:t>8/16/12</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118067AF-398D-D14D-B38E-C12A0DF228F7}" type="slidenum">
              <a:rPr lang="en-US" smtClean="0"/>
              <a:t>‹#›</a:t>
            </a:fld>
            <a:endParaRPr lang="en-US"/>
          </a:p>
        </p:txBody>
      </p:sp>
    </p:spTree>
    <p:extLst>
      <p:ext uri="{BB962C8B-B14F-4D97-AF65-F5344CB8AC3E}">
        <p14:creationId xmlns:p14="http://schemas.microsoft.com/office/powerpoint/2010/main" val="12036896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CFBB0DDC-50FC-F64D-B77B-1530B5883EAF}" type="datetime1">
              <a:rPr lang="en-US" smtClean="0"/>
              <a:t>8/16/12</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D31E7C5-0074-F349-B0CE-92C019660E08}" type="slidenum">
              <a:rPr lang="en-US" smtClean="0"/>
              <a:pPr/>
              <a:t>‹#›</a:t>
            </a:fld>
            <a:endParaRPr lang="en-US"/>
          </a:p>
        </p:txBody>
      </p:sp>
    </p:spTree>
    <p:extLst>
      <p:ext uri="{BB962C8B-B14F-4D97-AF65-F5344CB8AC3E}">
        <p14:creationId xmlns:p14="http://schemas.microsoft.com/office/powerpoint/2010/main" val="1556869275"/>
      </p:ext>
    </p:extLst>
  </p:cSld>
  <p:clrMap bg1="lt1" tx1="dk1" bg2="lt2" tx2="dk2" accent1="accent1" accent2="accent2" accent3="accent3" accent4="accent4" accent5="accent5" accent6="accent6" hlink="hlink" folHlink="folHlink"/>
  <p:hf hdr="0" ftr="0" dt="0"/>
  <p:notesStyle>
    <a:lvl1pPr marL="0" algn="l" defTabSz="351678" rtl="0" eaLnBrk="1" latinLnBrk="0" hangingPunct="1">
      <a:defRPr sz="900" kern="1200">
        <a:solidFill>
          <a:schemeClr val="tx1"/>
        </a:solidFill>
        <a:latin typeface="+mn-lt"/>
        <a:ea typeface="+mn-ea"/>
        <a:cs typeface="+mn-cs"/>
      </a:defRPr>
    </a:lvl1pPr>
    <a:lvl2pPr marL="351678" algn="l" defTabSz="351678" rtl="0" eaLnBrk="1" latinLnBrk="0" hangingPunct="1">
      <a:defRPr sz="900" kern="1200">
        <a:solidFill>
          <a:schemeClr val="tx1"/>
        </a:solidFill>
        <a:latin typeface="+mn-lt"/>
        <a:ea typeface="+mn-ea"/>
        <a:cs typeface="+mn-cs"/>
      </a:defRPr>
    </a:lvl2pPr>
    <a:lvl3pPr marL="703356" algn="l" defTabSz="351678" rtl="0" eaLnBrk="1" latinLnBrk="0" hangingPunct="1">
      <a:defRPr sz="900" kern="1200">
        <a:solidFill>
          <a:schemeClr val="tx1"/>
        </a:solidFill>
        <a:latin typeface="+mn-lt"/>
        <a:ea typeface="+mn-ea"/>
        <a:cs typeface="+mn-cs"/>
      </a:defRPr>
    </a:lvl3pPr>
    <a:lvl4pPr marL="1055035" algn="l" defTabSz="351678" rtl="0" eaLnBrk="1" latinLnBrk="0" hangingPunct="1">
      <a:defRPr sz="900" kern="1200">
        <a:solidFill>
          <a:schemeClr val="tx1"/>
        </a:solidFill>
        <a:latin typeface="+mn-lt"/>
        <a:ea typeface="+mn-ea"/>
        <a:cs typeface="+mn-cs"/>
      </a:defRPr>
    </a:lvl4pPr>
    <a:lvl5pPr marL="1406713" algn="l" defTabSz="351678" rtl="0" eaLnBrk="1" latinLnBrk="0" hangingPunct="1">
      <a:defRPr sz="900" kern="1200">
        <a:solidFill>
          <a:schemeClr val="tx1"/>
        </a:solidFill>
        <a:latin typeface="+mn-lt"/>
        <a:ea typeface="+mn-ea"/>
        <a:cs typeface="+mn-cs"/>
      </a:defRPr>
    </a:lvl5pPr>
    <a:lvl6pPr marL="1758391" algn="l" defTabSz="351678" rtl="0" eaLnBrk="1" latinLnBrk="0" hangingPunct="1">
      <a:defRPr sz="900" kern="1200">
        <a:solidFill>
          <a:schemeClr val="tx1"/>
        </a:solidFill>
        <a:latin typeface="+mn-lt"/>
        <a:ea typeface="+mn-ea"/>
        <a:cs typeface="+mn-cs"/>
      </a:defRPr>
    </a:lvl6pPr>
    <a:lvl7pPr marL="2110069" algn="l" defTabSz="351678" rtl="0" eaLnBrk="1" latinLnBrk="0" hangingPunct="1">
      <a:defRPr sz="900" kern="1200">
        <a:solidFill>
          <a:schemeClr val="tx1"/>
        </a:solidFill>
        <a:latin typeface="+mn-lt"/>
        <a:ea typeface="+mn-ea"/>
        <a:cs typeface="+mn-cs"/>
      </a:defRPr>
    </a:lvl7pPr>
    <a:lvl8pPr marL="2461748" algn="l" defTabSz="351678" rtl="0" eaLnBrk="1" latinLnBrk="0" hangingPunct="1">
      <a:defRPr sz="900" kern="1200">
        <a:solidFill>
          <a:schemeClr val="tx1"/>
        </a:solidFill>
        <a:latin typeface="+mn-lt"/>
        <a:ea typeface="+mn-ea"/>
        <a:cs typeface="+mn-cs"/>
      </a:defRPr>
    </a:lvl8pPr>
    <a:lvl9pPr marL="2813426" algn="l" defTabSz="351678"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xfrm>
            <a:off x="2286000" y="514350"/>
            <a:ext cx="4572000" cy="2571750"/>
          </a:xfrm>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latin typeface="Arial" charset="0"/>
              <a:ea typeface="ＭＳ Ｐゴシック" charset="0"/>
              <a:cs typeface="ＭＳ Ｐゴシック" charset="0"/>
            </a:endParaRP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763" indent="-309524" eaLnBrk="0" hangingPunct="0">
              <a:defRPr>
                <a:solidFill>
                  <a:schemeClr val="tx1"/>
                </a:solidFill>
                <a:latin typeface="Arial" charset="0"/>
                <a:ea typeface="ＭＳ Ｐゴシック" charset="0"/>
              </a:defRPr>
            </a:lvl2pPr>
            <a:lvl3pPr marL="1238098" indent="-247620" eaLnBrk="0" hangingPunct="0">
              <a:defRPr>
                <a:solidFill>
                  <a:schemeClr val="tx1"/>
                </a:solidFill>
                <a:latin typeface="Arial" charset="0"/>
                <a:ea typeface="ＭＳ Ｐゴシック" charset="0"/>
              </a:defRPr>
            </a:lvl3pPr>
            <a:lvl4pPr marL="1733337" indent="-247620" eaLnBrk="0" hangingPunct="0">
              <a:defRPr>
                <a:solidFill>
                  <a:schemeClr val="tx1"/>
                </a:solidFill>
                <a:latin typeface="Arial" charset="0"/>
                <a:ea typeface="ＭＳ Ｐゴシック" charset="0"/>
              </a:defRPr>
            </a:lvl4pPr>
            <a:lvl5pPr marL="2228576" indent="-247620" eaLnBrk="0" hangingPunct="0">
              <a:defRPr>
                <a:solidFill>
                  <a:schemeClr val="tx1"/>
                </a:solidFill>
                <a:latin typeface="Arial" charset="0"/>
                <a:ea typeface="ＭＳ Ｐゴシック" charset="0"/>
              </a:defRPr>
            </a:lvl5pPr>
            <a:lvl6pPr marL="2723815" indent="-247620" eaLnBrk="0" fontAlgn="base" hangingPunct="0">
              <a:spcBef>
                <a:spcPct val="0"/>
              </a:spcBef>
              <a:spcAft>
                <a:spcPct val="0"/>
              </a:spcAft>
              <a:defRPr>
                <a:solidFill>
                  <a:schemeClr val="tx1"/>
                </a:solidFill>
                <a:latin typeface="Arial" charset="0"/>
                <a:ea typeface="ＭＳ Ｐゴシック" charset="0"/>
              </a:defRPr>
            </a:lvl6pPr>
            <a:lvl7pPr marL="3219054" indent="-247620" eaLnBrk="0" fontAlgn="base" hangingPunct="0">
              <a:spcBef>
                <a:spcPct val="0"/>
              </a:spcBef>
              <a:spcAft>
                <a:spcPct val="0"/>
              </a:spcAft>
              <a:defRPr>
                <a:solidFill>
                  <a:schemeClr val="tx1"/>
                </a:solidFill>
                <a:latin typeface="Arial" charset="0"/>
                <a:ea typeface="ＭＳ Ｐゴシック" charset="0"/>
              </a:defRPr>
            </a:lvl7pPr>
            <a:lvl8pPr marL="3714293" indent="-247620" eaLnBrk="0" fontAlgn="base" hangingPunct="0">
              <a:spcBef>
                <a:spcPct val="0"/>
              </a:spcBef>
              <a:spcAft>
                <a:spcPct val="0"/>
              </a:spcAft>
              <a:defRPr>
                <a:solidFill>
                  <a:schemeClr val="tx1"/>
                </a:solidFill>
                <a:latin typeface="Arial" charset="0"/>
                <a:ea typeface="ＭＳ Ｐゴシック" charset="0"/>
              </a:defRPr>
            </a:lvl8pPr>
            <a:lvl9pPr marL="4209532" indent="-24762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7335E2F-DD1C-A44A-99A2-57E0AA7C5018}" type="slidenum">
              <a:rPr lang="en-US"/>
              <a:pPr eaLnBrk="1" hangingPunct="1"/>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Developers</a:t>
            </a:r>
            <a:r>
              <a:rPr lang="en-US" baseline="0" dirty="0" smtClean="0"/>
              <a:t> must manage memory explicitly. For best performance increase, move data closer to the cores. However, be aware that the closer you get to cores, the smaller the memory available.</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17</a:t>
            </a:fld>
            <a:endParaRPr lang="en-US"/>
          </a:p>
        </p:txBody>
      </p:sp>
    </p:spTree>
    <p:extLst>
      <p:ext uri="{BB962C8B-B14F-4D97-AF65-F5344CB8AC3E}">
        <p14:creationId xmlns:p14="http://schemas.microsoft.com/office/powerpoint/2010/main" val="1532107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1-Dimensional problems, in a sequential language like JavaScript, one would use a for loop to iterate across the 1D array. </a:t>
            </a:r>
          </a:p>
          <a:p>
            <a:r>
              <a:rPr lang="en-US" baseline="0" dirty="0" smtClean="0"/>
              <a:t>With CL, we tell the device to iterate over a 1-D domain and only provide the core of the loop. When CL calls the kernel, it provides methods to query which index (i.e. thread) is executing the kernel.</a:t>
            </a:r>
          </a:p>
          <a:p>
            <a:endParaRPr lang="en-US" baseline="0" dirty="0" smtClean="0"/>
          </a:p>
          <a:p>
            <a:r>
              <a:rPr lang="en-US" baseline="0" dirty="0" smtClean="0"/>
              <a:t>By extension, for 2D problems, in JavaScript, we would have 2 imbricated for loops. CL’s work-items are going to iterate over the 2D domain and (</a:t>
            </a:r>
            <a:r>
              <a:rPr lang="en-US" baseline="0" dirty="0" err="1" smtClean="0"/>
              <a:t>x,y</a:t>
            </a:r>
            <a:r>
              <a:rPr lang="en-US" baseline="0" dirty="0" smtClean="0"/>
              <a:t>) index of the thread calling a kernel is provided by </a:t>
            </a:r>
            <a:r>
              <a:rPr lang="en-US" baseline="0" dirty="0" err="1" smtClean="0"/>
              <a:t>get_global_id</a:t>
            </a:r>
            <a:r>
              <a:rPr lang="en-US" baseline="0" dirty="0" smtClean="0"/>
              <a:t>(dimension), with dimension = 0 (1</a:t>
            </a:r>
            <a:r>
              <a:rPr lang="en-US" baseline="30000" dirty="0" smtClean="0"/>
              <a:t>st</a:t>
            </a:r>
            <a:r>
              <a:rPr lang="en-US" baseline="0" dirty="0" smtClean="0"/>
              <a:t> dimension), or 1 (2</a:t>
            </a:r>
            <a:r>
              <a:rPr lang="en-US" baseline="30000" dirty="0" smtClean="0"/>
              <a:t>nd</a:t>
            </a:r>
            <a:r>
              <a:rPr lang="en-US" baseline="0" dirty="0" smtClean="0"/>
              <a:t> dimension).</a:t>
            </a:r>
          </a:p>
        </p:txBody>
      </p:sp>
      <p:sp>
        <p:nvSpPr>
          <p:cNvPr id="4" name="Slide Number Placeholder 3"/>
          <p:cNvSpPr>
            <a:spLocks noGrp="1"/>
          </p:cNvSpPr>
          <p:nvPr>
            <p:ph type="sldNum" sz="quarter" idx="10"/>
          </p:nvPr>
        </p:nvSpPr>
        <p:spPr/>
        <p:txBody>
          <a:bodyPr/>
          <a:lstStyle/>
          <a:p>
            <a:fld id="{8D31E7C5-0074-F349-B0CE-92C019660E08}" type="slidenum">
              <a:rPr lang="en-US" smtClean="0"/>
              <a:pPr/>
              <a:t>18</a:t>
            </a:fld>
            <a:endParaRPr lang="en-US"/>
          </a:p>
        </p:txBody>
      </p:sp>
    </p:spTree>
    <p:extLst>
      <p:ext uri="{BB962C8B-B14F-4D97-AF65-F5344CB8AC3E}">
        <p14:creationId xmlns:p14="http://schemas.microsoft.com/office/powerpoint/2010/main" val="2282073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dirty="0" err="1" smtClean="0"/>
              <a:t>WebCL</a:t>
            </a:r>
            <a:r>
              <a:rPr lang="en-US" dirty="0" smtClean="0"/>
              <a:t> object cannot</a:t>
            </a:r>
            <a:r>
              <a:rPr lang="en-US" baseline="0" dirty="0" smtClean="0"/>
              <a:t> be constructed with new operator. It is like the Math object of JavaScript.</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(8/2/12 16:54) -----</a:t>
            </a:r>
          </a:p>
          <a:p>
            <a:r>
              <a:rPr lang="en-US"/>
              <a:t>kernels can come from anywhere </a:t>
            </a:r>
          </a:p>
        </p:txBody>
      </p:sp>
      <p:sp>
        <p:nvSpPr>
          <p:cNvPr id="4" name="Slide Number Placeholder 3"/>
          <p:cNvSpPr>
            <a:spLocks noGrp="1"/>
          </p:cNvSpPr>
          <p:nvPr>
            <p:ph type="sldNum" sz="quarter" idx="10"/>
          </p:nvPr>
        </p:nvSpPr>
        <p:spPr/>
        <p:txBody>
          <a:bodyPr/>
          <a:lstStyle/>
          <a:p>
            <a:fld id="{8D31E7C5-0074-F349-B0CE-92C019660E08}" type="slidenum">
              <a:rPr lang="en-US" smtClean="0"/>
              <a:pPr/>
              <a:t>23</a:t>
            </a:fld>
            <a:endParaRPr lang="en-US"/>
          </a:p>
        </p:txBody>
      </p:sp>
    </p:spTree>
    <p:extLst>
      <p:ext uri="{BB962C8B-B14F-4D97-AF65-F5344CB8AC3E}">
        <p14:creationId xmlns:p14="http://schemas.microsoft.com/office/powerpoint/2010/main" val="690835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we explain how</a:t>
            </a:r>
            <a:r>
              <a:rPr lang="en-US" baseline="0" dirty="0" smtClean="0"/>
              <a:t> to setup a simple vector multiplication kernel, this would apply to matrices too. Matrix multiplication is probably what I would call the best “Hello World” example for compute languages.</a:t>
            </a:r>
          </a:p>
          <a:p>
            <a:endParaRPr lang="en-US" baseline="0" dirty="0" smtClean="0"/>
          </a:p>
        </p:txBody>
      </p:sp>
      <p:sp>
        <p:nvSpPr>
          <p:cNvPr id="4" name="Slide Number Placeholder 3"/>
          <p:cNvSpPr>
            <a:spLocks noGrp="1"/>
          </p:cNvSpPr>
          <p:nvPr>
            <p:ph type="sldNum" sz="quarter" idx="10"/>
          </p:nvPr>
        </p:nvSpPr>
        <p:spPr/>
        <p:txBody>
          <a:bodyPr/>
          <a:lstStyle/>
          <a:p>
            <a:fld id="{8D31E7C5-0074-F349-B0CE-92C019660E08}" type="slidenum">
              <a:rPr lang="en-US" smtClean="0"/>
              <a:pPr/>
              <a:t>28</a:t>
            </a:fld>
            <a:endParaRPr lang="en-US"/>
          </a:p>
        </p:txBody>
      </p:sp>
    </p:spTree>
    <p:extLst>
      <p:ext uri="{BB962C8B-B14F-4D97-AF65-F5344CB8AC3E}">
        <p14:creationId xmlns:p14="http://schemas.microsoft.com/office/powerpoint/2010/main" val="270118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optimize computations, recall the work-group/work-item analogy we explained earlier with an image. We said that work-groups are tiles onto which work-items operate.</a:t>
            </a:r>
          </a:p>
          <a:p>
            <a:r>
              <a:rPr lang="en-US" baseline="0" dirty="0" smtClean="0"/>
              <a:t>Here we do exactly that with P work-items (or threads) per work-group. Use </a:t>
            </a:r>
            <a:r>
              <a:rPr lang="en-US" baseline="0" dirty="0" err="1" smtClean="0"/>
              <a:t>WebCLKernel.getWorkGroupInfo</a:t>
            </a:r>
            <a:r>
              <a:rPr lang="en-US" baseline="0" dirty="0" smtClean="0"/>
              <a:t>(</a:t>
            </a:r>
            <a:r>
              <a:rPr lang="en-US" baseline="0" dirty="0" err="1" smtClean="0"/>
              <a:t>WebCL.KERNEL_PREFERRED_WORKGROUP_SIZE</a:t>
            </a:r>
            <a:r>
              <a:rPr lang="en-US" baseline="0" dirty="0" smtClean="0"/>
              <a:t>) to find out what this number is for a device. It is typically a power of 2 like 16, 32, 64.</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29</a:t>
            </a:fld>
            <a:endParaRPr lang="en-US"/>
          </a:p>
        </p:txBody>
      </p:sp>
    </p:spTree>
    <p:extLst>
      <p:ext uri="{BB962C8B-B14F-4D97-AF65-F5344CB8AC3E}">
        <p14:creationId xmlns:p14="http://schemas.microsoft.com/office/powerpoint/2010/main" val="173196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51678" rtl="0" eaLnBrk="1" fontAlgn="auto" latinLnBrk="0" hangingPunct="1">
              <a:lnSpc>
                <a:spcPct val="100000"/>
              </a:lnSpc>
              <a:spcBef>
                <a:spcPts val="0"/>
              </a:spcBef>
              <a:spcAft>
                <a:spcPts val="0"/>
              </a:spcAft>
              <a:buClrTx/>
              <a:buSzTx/>
              <a:buFontTx/>
              <a:buNone/>
              <a:tabLst/>
              <a:defRPr/>
            </a:pPr>
            <a:r>
              <a:rPr lang="en-US" baseline="0" dirty="0" smtClean="0"/>
              <a:t>However, that CPU being </a:t>
            </a:r>
            <a:r>
              <a:rPr lang="en-US" baseline="0" dirty="0" err="1" smtClean="0"/>
              <a:t>hyperthreaded</a:t>
            </a:r>
            <a:r>
              <a:rPr lang="en-US" baseline="0" dirty="0" smtClean="0"/>
              <a:t>, it is seen as 8 cores rather than 4.</a:t>
            </a:r>
          </a:p>
          <a:p>
            <a:pPr marL="0" marR="0" indent="0" algn="l" defTabSz="351678"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On</a:t>
            </a:r>
            <a:r>
              <a:rPr lang="en-US" baseline="0" dirty="0" smtClean="0"/>
              <a:t> </a:t>
            </a:r>
            <a:r>
              <a:rPr lang="en-US" baseline="0" dirty="0" smtClean="0"/>
              <a:t>this machine, the </a:t>
            </a:r>
            <a:r>
              <a:rPr lang="en-US" baseline="0" dirty="0" smtClean="0"/>
              <a:t>preferred workgroup size multiple is </a:t>
            </a:r>
            <a:r>
              <a:rPr lang="en-US" baseline="0" dirty="0" smtClean="0"/>
              <a:t>1 for CPU, </a:t>
            </a:r>
            <a:r>
              <a:rPr lang="en-US" baseline="0" dirty="0" smtClean="0"/>
              <a:t>64 for </a:t>
            </a:r>
            <a:r>
              <a:rPr lang="en-US" baseline="0" dirty="0" smtClean="0"/>
              <a:t>GPU. </a:t>
            </a:r>
            <a:r>
              <a:rPr lang="en-US" baseline="0" dirty="0" smtClean="0"/>
              <a:t>The maximum workgroup size is 128 for CPU, 256 for GPU. So we set the local workgroup size to 128x1 (=128) for CPU and 16x16 (=256 and divisible by 64) for GPU.</a:t>
            </a:r>
          </a:p>
          <a:p>
            <a:endParaRPr lang="en-US" baseline="0" dirty="0" smtClean="0"/>
          </a:p>
          <a:p>
            <a:r>
              <a:rPr lang="en-US" baseline="0" dirty="0" smtClean="0"/>
              <a:t>As you can see, the performance of CL on CPU is pretty good and even better than GPU for small matrix sizes, less than 512x512. As the matrix size grow, the CPU performance remains constant but the GPU performance grows exponentially; as expected. </a:t>
            </a:r>
          </a:p>
          <a:p>
            <a:endParaRPr lang="en-US" baseline="0" dirty="0" smtClean="0"/>
          </a:p>
          <a:p>
            <a:r>
              <a:rPr lang="en-US" baseline="0" dirty="0" smtClean="0"/>
              <a:t>Note: the </a:t>
            </a:r>
            <a:r>
              <a:rPr lang="en-US" baseline="0" dirty="0" err="1" smtClean="0"/>
              <a:t>OpenMP</a:t>
            </a:r>
            <a:r>
              <a:rPr lang="en-US" baseline="0" dirty="0" smtClean="0"/>
              <a:t> code uses the same tiling optimization as for GPU with 8 threads.</a:t>
            </a:r>
          </a:p>
          <a:p>
            <a:endParaRPr lang="en-US" baseline="0" dirty="0" smtClean="0"/>
          </a:p>
          <a:p>
            <a:r>
              <a:rPr lang="en-US" baseline="0" dirty="0" smtClean="0"/>
              <a:t>If </a:t>
            </a:r>
            <a:r>
              <a:rPr lang="en-US" baseline="0" dirty="0" smtClean="0"/>
              <a:t>you recall the video at the beginning of this course, the physics engine is essentially doing matrix/vector multiplication for 32k items. With these results, a tremendous speedup can be achieved compared to a CPU approach.</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30</a:t>
            </a:fld>
            <a:endParaRPr lang="en-US"/>
          </a:p>
        </p:txBody>
      </p:sp>
    </p:spTree>
    <p:extLst>
      <p:ext uri="{BB962C8B-B14F-4D97-AF65-F5344CB8AC3E}">
        <p14:creationId xmlns:p14="http://schemas.microsoft.com/office/powerpoint/2010/main" val="233421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(8/2/12 16:54) -----</a:t>
            </a:r>
          </a:p>
          <a:p>
            <a:r>
              <a:rPr lang="en-US"/>
              <a:t>Vertex buffer  objects</a:t>
            </a:r>
          </a:p>
        </p:txBody>
      </p:sp>
      <p:sp>
        <p:nvSpPr>
          <p:cNvPr id="4" name="Slide Number Placeholder 3"/>
          <p:cNvSpPr>
            <a:spLocks noGrp="1"/>
          </p:cNvSpPr>
          <p:nvPr>
            <p:ph type="sldNum" sz="quarter" idx="10"/>
          </p:nvPr>
        </p:nvSpPr>
        <p:spPr/>
        <p:txBody>
          <a:bodyPr/>
          <a:lstStyle/>
          <a:p>
            <a:fld id="{8D31E7C5-0074-F349-B0CE-92C019660E08}" type="slidenum">
              <a:rPr lang="en-US" smtClean="0"/>
              <a:pPr/>
              <a:t>31</a:t>
            </a:fld>
            <a:endParaRPr lang="en-US"/>
          </a:p>
        </p:txBody>
      </p:sp>
    </p:spTree>
    <p:extLst>
      <p:ext uri="{BB962C8B-B14F-4D97-AF65-F5344CB8AC3E}">
        <p14:creationId xmlns:p14="http://schemas.microsoft.com/office/powerpoint/2010/main" val="3270193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CL and GL version use the same code. The CL version uses shared textures so there is no memory round trips between host and GPU, this explains the huge speedup.</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34</a:t>
            </a:fld>
            <a:endParaRPr lang="en-US"/>
          </a:p>
        </p:txBody>
      </p:sp>
    </p:spTree>
    <p:extLst>
      <p:ext uri="{BB962C8B-B14F-4D97-AF65-F5344CB8AC3E}">
        <p14:creationId xmlns:p14="http://schemas.microsoft.com/office/powerpoint/2010/main" val="578168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comes</a:t>
            </a:r>
            <a:r>
              <a:rPr lang="en-US" baseline="0" dirty="0" smtClean="0"/>
              <a:t> from </a:t>
            </a:r>
            <a:r>
              <a:rPr lang="en-US" baseline="0" dirty="0" err="1" smtClean="0"/>
              <a:t>Nvidia</a:t>
            </a:r>
            <a:r>
              <a:rPr lang="en-US" baseline="0" dirty="0" smtClean="0"/>
              <a:t> CUDA/OpenCL SDK. A sphere is rendered by GL but the vertices’ positions are modified by CL with some noise to create this cool effect.</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36</a:t>
            </a:fld>
            <a:endParaRPr lang="en-US"/>
          </a:p>
        </p:txBody>
      </p:sp>
    </p:spTree>
    <p:extLst>
      <p:ext uri="{BB962C8B-B14F-4D97-AF65-F5344CB8AC3E}">
        <p14:creationId xmlns:p14="http://schemas.microsoft.com/office/powerpoint/2010/main" val="3823350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763" indent="-309524" eaLnBrk="0" hangingPunct="0">
              <a:defRPr>
                <a:solidFill>
                  <a:schemeClr val="tx1"/>
                </a:solidFill>
                <a:latin typeface="Arial" charset="0"/>
                <a:ea typeface="ＭＳ Ｐゴシック" charset="0"/>
              </a:defRPr>
            </a:lvl2pPr>
            <a:lvl3pPr marL="1238098" indent="-247620" eaLnBrk="0" hangingPunct="0">
              <a:defRPr>
                <a:solidFill>
                  <a:schemeClr val="tx1"/>
                </a:solidFill>
                <a:latin typeface="Arial" charset="0"/>
                <a:ea typeface="ＭＳ Ｐゴシック" charset="0"/>
              </a:defRPr>
            </a:lvl3pPr>
            <a:lvl4pPr marL="1733337" indent="-247620" eaLnBrk="0" hangingPunct="0">
              <a:defRPr>
                <a:solidFill>
                  <a:schemeClr val="tx1"/>
                </a:solidFill>
                <a:latin typeface="Arial" charset="0"/>
                <a:ea typeface="ＭＳ Ｐゴシック" charset="0"/>
              </a:defRPr>
            </a:lvl4pPr>
            <a:lvl5pPr marL="2228576" indent="-247620" eaLnBrk="0" hangingPunct="0">
              <a:defRPr>
                <a:solidFill>
                  <a:schemeClr val="tx1"/>
                </a:solidFill>
                <a:latin typeface="Arial" charset="0"/>
                <a:ea typeface="ＭＳ Ｐゴシック" charset="0"/>
              </a:defRPr>
            </a:lvl5pPr>
            <a:lvl6pPr marL="2723815" indent="-247620" eaLnBrk="0" fontAlgn="base" hangingPunct="0">
              <a:spcBef>
                <a:spcPct val="0"/>
              </a:spcBef>
              <a:spcAft>
                <a:spcPct val="0"/>
              </a:spcAft>
              <a:defRPr>
                <a:solidFill>
                  <a:schemeClr val="tx1"/>
                </a:solidFill>
                <a:latin typeface="Arial" charset="0"/>
                <a:ea typeface="ＭＳ Ｐゴシック" charset="0"/>
              </a:defRPr>
            </a:lvl6pPr>
            <a:lvl7pPr marL="3219054" indent="-247620" eaLnBrk="0" fontAlgn="base" hangingPunct="0">
              <a:spcBef>
                <a:spcPct val="0"/>
              </a:spcBef>
              <a:spcAft>
                <a:spcPct val="0"/>
              </a:spcAft>
              <a:defRPr>
                <a:solidFill>
                  <a:schemeClr val="tx1"/>
                </a:solidFill>
                <a:latin typeface="Arial" charset="0"/>
                <a:ea typeface="ＭＳ Ｐゴシック" charset="0"/>
              </a:defRPr>
            </a:lvl7pPr>
            <a:lvl8pPr marL="3714293" indent="-247620" eaLnBrk="0" fontAlgn="base" hangingPunct="0">
              <a:spcBef>
                <a:spcPct val="0"/>
              </a:spcBef>
              <a:spcAft>
                <a:spcPct val="0"/>
              </a:spcAft>
              <a:defRPr>
                <a:solidFill>
                  <a:schemeClr val="tx1"/>
                </a:solidFill>
                <a:latin typeface="Arial" charset="0"/>
                <a:ea typeface="ＭＳ Ｐゴシック" charset="0"/>
              </a:defRPr>
            </a:lvl8pPr>
            <a:lvl9pPr marL="4209532" indent="-24762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E6BAF3E-ACA0-BC47-9973-35E894746267}" type="slidenum">
              <a:rPr lang="en-US"/>
              <a:pPr eaLnBrk="1" hangingPunct="1"/>
              <a:t>2</a:t>
            </a:fld>
            <a:endParaRPr lang="en-US"/>
          </a:p>
        </p:txBody>
      </p:sp>
      <p:sp>
        <p:nvSpPr>
          <p:cNvPr id="9219" name="Rectangle 2"/>
          <p:cNvSpPr>
            <a:spLocks noGrp="1" noRot="1" noChangeAspect="1" noChangeArrowheads="1" noTextEdit="1"/>
          </p:cNvSpPr>
          <p:nvPr>
            <p:ph type="sldImg"/>
          </p:nvPr>
        </p:nvSpPr>
        <p:spPr>
          <a:xfrm>
            <a:off x="2286000" y="514350"/>
            <a:ext cx="4572000" cy="2571750"/>
          </a:xfrm>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latin typeface="Arial" charset="0"/>
                <a:ea typeface="ＭＳ Ｐゴシック" charset="0"/>
                <a:cs typeface="ＭＳ Ｐゴシック" charset="0"/>
              </a:rPr>
              <a:t>Welcome</a:t>
            </a:r>
            <a:r>
              <a:rPr lang="en-US" baseline="0" dirty="0" smtClean="0">
                <a:latin typeface="Arial" charset="0"/>
                <a:ea typeface="ＭＳ Ｐゴシック" charset="0"/>
                <a:cs typeface="ＭＳ Ｐゴシック" charset="0"/>
              </a:rPr>
              <a:t> to Graphics programming on the Web using the upcoming standard from </a:t>
            </a:r>
            <a:r>
              <a:rPr lang="en-US" baseline="0" dirty="0" err="1" smtClean="0">
                <a:latin typeface="Arial" charset="0"/>
                <a:ea typeface="ＭＳ Ｐゴシック" charset="0"/>
                <a:cs typeface="ＭＳ Ｐゴシック" charset="0"/>
              </a:rPr>
              <a:t>Khronos</a:t>
            </a:r>
            <a:r>
              <a:rPr lang="en-US" baseline="0" dirty="0" smtClean="0">
                <a:latin typeface="Arial" charset="0"/>
                <a:ea typeface="ＭＳ Ｐゴシック" charset="0"/>
                <a:cs typeface="ＭＳ Ｐゴシック" charset="0"/>
              </a:rPr>
              <a:t> Group: </a:t>
            </a:r>
            <a:r>
              <a:rPr lang="en-US" baseline="0" dirty="0" err="1" smtClean="0">
                <a:latin typeface="Arial" charset="0"/>
                <a:ea typeface="ＭＳ Ｐゴシック" charset="0"/>
                <a:cs typeface="ＭＳ Ｐゴシック" charset="0"/>
              </a:rPr>
              <a:t>WebCL</a:t>
            </a:r>
            <a:r>
              <a:rPr lang="en-US" baseline="0" dirty="0" smtClean="0">
                <a:latin typeface="Arial" charset="0"/>
                <a:ea typeface="ＭＳ Ｐゴシック" charset="0"/>
                <a:cs typeface="ＭＳ Ｐゴシック" charset="0"/>
              </a:rPr>
              <a:t>.</a:t>
            </a:r>
            <a:endParaRPr lang="en-US" dirty="0">
              <a:latin typeface="Arial"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recommended way to synchronize GL and CL queue. However, there is a more optimal way using GL and CL events rather than flushing their queues. However, synchronization with events is an advanced subject we don’t have time to discuss in this course and you can found presentations online.</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37</a:t>
            </a:fld>
            <a:endParaRPr lang="en-US"/>
          </a:p>
        </p:txBody>
      </p:sp>
    </p:spTree>
    <p:extLst>
      <p:ext uri="{BB962C8B-B14F-4D97-AF65-F5344CB8AC3E}">
        <p14:creationId xmlns:p14="http://schemas.microsoft.com/office/powerpoint/2010/main" val="308872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is in</a:t>
            </a:r>
            <a:r>
              <a:rPr lang="en-US" baseline="0" dirty="0" smtClean="0"/>
              <a:t> the course notes. The CL version uses the same code as the GL fragment shader. The differences are:</a:t>
            </a:r>
          </a:p>
          <a:p>
            <a:pPr marL="171450" indent="-171450">
              <a:buFontTx/>
              <a:buChar char="-"/>
            </a:pPr>
            <a:r>
              <a:rPr lang="en-US" baseline="0" dirty="0" smtClean="0"/>
              <a:t>Use of optimized native methods </a:t>
            </a:r>
            <a:r>
              <a:rPr lang="en-US" baseline="0" dirty="0" err="1" smtClean="0"/>
              <a:t>eg</a:t>
            </a:r>
            <a:r>
              <a:rPr lang="en-US" baseline="0" dirty="0" smtClean="0"/>
              <a:t> </a:t>
            </a:r>
            <a:r>
              <a:rPr lang="en-US" baseline="0" dirty="0" err="1" smtClean="0"/>
              <a:t>native_cos</a:t>
            </a:r>
            <a:r>
              <a:rPr lang="en-US" baseline="0" dirty="0" smtClean="0"/>
              <a:t>() instead of </a:t>
            </a:r>
            <a:r>
              <a:rPr lang="en-US" baseline="0" dirty="0" err="1" smtClean="0"/>
              <a:t>cos</a:t>
            </a:r>
            <a:r>
              <a:rPr lang="en-US" baseline="0" dirty="0" smtClean="0"/>
              <a:t>()</a:t>
            </a:r>
          </a:p>
          <a:p>
            <a:pPr marL="171450" indent="-171450">
              <a:buFontTx/>
              <a:buChar char="-"/>
            </a:pPr>
            <a:r>
              <a:rPr lang="en-US" baseline="0" dirty="0" smtClean="0"/>
              <a:t>Use of local memory to store intermediate data</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38</a:t>
            </a:fld>
            <a:endParaRPr lang="en-US"/>
          </a:p>
        </p:txBody>
      </p:sp>
    </p:spTree>
    <p:extLst>
      <p:ext uri="{BB962C8B-B14F-4D97-AF65-F5344CB8AC3E}">
        <p14:creationId xmlns:p14="http://schemas.microsoft.com/office/powerpoint/2010/main" val="2995889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Khronos</a:t>
            </a:r>
            <a:r>
              <a:rPr lang="en-US" dirty="0" smtClean="0"/>
              <a:t> web site has</a:t>
            </a:r>
            <a:r>
              <a:rPr lang="en-US" baseline="0" dirty="0" smtClean="0"/>
              <a:t> a wiki with links to all these </a:t>
            </a:r>
            <a:r>
              <a:rPr lang="en-US" baseline="0" dirty="0" err="1" smtClean="0"/>
              <a:t>WebCL</a:t>
            </a:r>
            <a:r>
              <a:rPr lang="en-US" baseline="0" dirty="0" smtClean="0"/>
              <a:t> implementation prototypes. On this web site, you will also find links to this presentation, course notes, and updates.</a:t>
            </a:r>
          </a:p>
          <a:p>
            <a:r>
              <a:rPr lang="en-US" baseline="0" dirty="0" smtClean="0"/>
              <a:t>All examples in this course were done with node-</a:t>
            </a:r>
            <a:r>
              <a:rPr lang="en-US" baseline="0" dirty="0" err="1" smtClean="0"/>
              <a:t>webcl</a:t>
            </a:r>
            <a:r>
              <a:rPr lang="en-US" baseline="0" dirty="0" smtClean="0"/>
              <a:t> from Motorola and rendered with node-</a:t>
            </a:r>
            <a:r>
              <a:rPr lang="en-US" baseline="0" dirty="0" err="1" smtClean="0"/>
              <a:t>webgl</a:t>
            </a:r>
            <a:r>
              <a:rPr lang="en-US" baseline="0" dirty="0" smtClean="0"/>
              <a:t>, both are freely available on </a:t>
            </a:r>
            <a:r>
              <a:rPr lang="en-US" baseline="0" dirty="0" err="1" smtClean="0"/>
              <a:t>github</a:t>
            </a:r>
            <a:r>
              <a:rPr lang="en-US" baseline="0" dirty="0" smtClean="0"/>
              <a:t>. While this is not an implementation within a web browser, it uses the same JavaScript engine as Chrome/Chromium browsers i.e. Google v8 engine. We use </a:t>
            </a:r>
            <a:r>
              <a:rPr lang="en-US" baseline="0" dirty="0" err="1" smtClean="0"/>
              <a:t>nodejs</a:t>
            </a:r>
            <a:r>
              <a:rPr lang="en-US" baseline="0" dirty="0" smtClean="0"/>
              <a:t> for server-side processing and the same code is being ported to Chrome browser. Using </a:t>
            </a:r>
            <a:r>
              <a:rPr lang="en-US" baseline="0" dirty="0" err="1" smtClean="0"/>
              <a:t>nodejs</a:t>
            </a:r>
            <a:r>
              <a:rPr lang="en-US" baseline="0" dirty="0" smtClean="0"/>
              <a:t> we can prototype new features quickly before adding them </a:t>
            </a:r>
            <a:r>
              <a:rPr lang="en-US" baseline="0" smtClean="0"/>
              <a:t>to browsers.</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40</a:t>
            </a:fld>
            <a:endParaRPr lang="en-US"/>
          </a:p>
        </p:txBody>
      </p:sp>
    </p:spTree>
    <p:extLst>
      <p:ext uri="{BB962C8B-B14F-4D97-AF65-F5344CB8AC3E}">
        <p14:creationId xmlns:p14="http://schemas.microsoft.com/office/powerpoint/2010/main" val="934259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804763" indent="-309524" eaLnBrk="0" hangingPunct="0">
              <a:defRPr>
                <a:solidFill>
                  <a:schemeClr val="tx1"/>
                </a:solidFill>
                <a:latin typeface="Arial" charset="0"/>
                <a:ea typeface="ＭＳ Ｐゴシック" charset="0"/>
              </a:defRPr>
            </a:lvl2pPr>
            <a:lvl3pPr marL="1238098" indent="-247620" eaLnBrk="0" hangingPunct="0">
              <a:defRPr>
                <a:solidFill>
                  <a:schemeClr val="tx1"/>
                </a:solidFill>
                <a:latin typeface="Arial" charset="0"/>
                <a:ea typeface="ＭＳ Ｐゴシック" charset="0"/>
              </a:defRPr>
            </a:lvl3pPr>
            <a:lvl4pPr marL="1733337" indent="-247620" eaLnBrk="0" hangingPunct="0">
              <a:defRPr>
                <a:solidFill>
                  <a:schemeClr val="tx1"/>
                </a:solidFill>
                <a:latin typeface="Arial" charset="0"/>
                <a:ea typeface="ＭＳ Ｐゴシック" charset="0"/>
              </a:defRPr>
            </a:lvl4pPr>
            <a:lvl5pPr marL="2228576" indent="-247620" eaLnBrk="0" hangingPunct="0">
              <a:defRPr>
                <a:solidFill>
                  <a:schemeClr val="tx1"/>
                </a:solidFill>
                <a:latin typeface="Arial" charset="0"/>
                <a:ea typeface="ＭＳ Ｐゴシック" charset="0"/>
              </a:defRPr>
            </a:lvl5pPr>
            <a:lvl6pPr marL="2723815" indent="-247620" eaLnBrk="0" fontAlgn="base" hangingPunct="0">
              <a:spcBef>
                <a:spcPct val="0"/>
              </a:spcBef>
              <a:spcAft>
                <a:spcPct val="0"/>
              </a:spcAft>
              <a:defRPr>
                <a:solidFill>
                  <a:schemeClr val="tx1"/>
                </a:solidFill>
                <a:latin typeface="Arial" charset="0"/>
                <a:ea typeface="ＭＳ Ｐゴシック" charset="0"/>
              </a:defRPr>
            </a:lvl6pPr>
            <a:lvl7pPr marL="3219054" indent="-247620" eaLnBrk="0" fontAlgn="base" hangingPunct="0">
              <a:spcBef>
                <a:spcPct val="0"/>
              </a:spcBef>
              <a:spcAft>
                <a:spcPct val="0"/>
              </a:spcAft>
              <a:defRPr>
                <a:solidFill>
                  <a:schemeClr val="tx1"/>
                </a:solidFill>
                <a:latin typeface="Arial" charset="0"/>
                <a:ea typeface="ＭＳ Ｐゴシック" charset="0"/>
              </a:defRPr>
            </a:lvl7pPr>
            <a:lvl8pPr marL="3714293" indent="-247620" eaLnBrk="0" fontAlgn="base" hangingPunct="0">
              <a:spcBef>
                <a:spcPct val="0"/>
              </a:spcBef>
              <a:spcAft>
                <a:spcPct val="0"/>
              </a:spcAft>
              <a:defRPr>
                <a:solidFill>
                  <a:schemeClr val="tx1"/>
                </a:solidFill>
                <a:latin typeface="Arial" charset="0"/>
                <a:ea typeface="ＭＳ Ｐゴシック" charset="0"/>
              </a:defRPr>
            </a:lvl8pPr>
            <a:lvl9pPr marL="4209532" indent="-24762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A8495EF-3616-C642-9A96-D1ADA89C4A39}" type="slidenum">
              <a:rPr lang="en-US"/>
              <a:pPr eaLnBrk="1" hangingPunct="1"/>
              <a:t>42</a:t>
            </a:fld>
            <a:endParaRPr lang="en-US"/>
          </a:p>
        </p:txBody>
      </p:sp>
      <p:sp>
        <p:nvSpPr>
          <p:cNvPr id="12291" name="Rectangle 2"/>
          <p:cNvSpPr>
            <a:spLocks noGrp="1" noRot="1" noChangeAspect="1" noChangeArrowheads="1" noTextEdit="1"/>
          </p:cNvSpPr>
          <p:nvPr>
            <p:ph type="sldImg"/>
          </p:nvPr>
        </p:nvSpPr>
        <p:spPr>
          <a:xfrm>
            <a:off x="2286000" y="514350"/>
            <a:ext cx="4572000" cy="2571750"/>
          </a:xfrm>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demonstration is not working on a browser but uses OpenCL to speedup physics computations for the position of all the planks.</a:t>
            </a:r>
          </a:p>
          <a:p>
            <a:r>
              <a:rPr lang="en-US" baseline="0" dirty="0" smtClean="0"/>
              <a:t>Our goal with </a:t>
            </a:r>
            <a:r>
              <a:rPr lang="en-US" baseline="0" dirty="0" err="1" smtClean="0"/>
              <a:t>WebCL</a:t>
            </a:r>
            <a:r>
              <a:rPr lang="en-US" baseline="0" dirty="0" smtClean="0"/>
              <a:t> is to be able one day to perform such computations on your web browser.</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3</a:t>
            </a:fld>
            <a:endParaRPr lang="en-US"/>
          </a:p>
        </p:txBody>
      </p:sp>
    </p:spTree>
    <p:extLst>
      <p:ext uri="{BB962C8B-B14F-4D97-AF65-F5344CB8AC3E}">
        <p14:creationId xmlns:p14="http://schemas.microsoft.com/office/powerpoint/2010/main" val="256416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4</a:t>
            </a:fld>
            <a:endParaRPr lang="en-US"/>
          </a:p>
        </p:txBody>
      </p:sp>
    </p:spTree>
    <p:extLst>
      <p:ext uri="{BB962C8B-B14F-4D97-AF65-F5344CB8AC3E}">
        <p14:creationId xmlns:p14="http://schemas.microsoft.com/office/powerpoint/2010/main" val="1803974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CPU tend to have 2 to 32 cores, GPU have much more.</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5</a:t>
            </a:fld>
            <a:endParaRPr lang="en-US"/>
          </a:p>
        </p:txBody>
      </p:sp>
    </p:spTree>
    <p:extLst>
      <p:ext uri="{BB962C8B-B14F-4D97-AF65-F5344CB8AC3E}">
        <p14:creationId xmlns:p14="http://schemas.microsoft.com/office/powerpoint/2010/main" val="3828923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Historically, when GPU became programmable, people try to use vertex and fragment</a:t>
            </a:r>
            <a:r>
              <a:rPr lang="en-US" baseline="0" dirty="0" smtClean="0"/>
              <a:t> shader programs to perform more general computations than rendering vector graphics.</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8</a:t>
            </a:fld>
            <a:endParaRPr lang="en-US"/>
          </a:p>
        </p:txBody>
      </p:sp>
    </p:spTree>
    <p:extLst>
      <p:ext uri="{BB962C8B-B14F-4D97-AF65-F5344CB8AC3E}">
        <p14:creationId xmlns:p14="http://schemas.microsoft.com/office/powerpoint/2010/main" val="142555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scatter</a:t>
            </a:r>
            <a:r>
              <a:rPr lang="en-US" baseline="0" dirty="0" smtClean="0"/>
              <a:t> &amp; gather operations are fundamental operations for GPGPU. Typically, scatter is difficult because in a graphics pipeline the fragment shader is called for writing one output value. One can still perform scatter using vertex shaders cleverly. Newer versions of graphics API &amp; drivers provide specific methods for scatter.</a:t>
            </a:r>
          </a:p>
          <a:p>
            <a:r>
              <a:rPr lang="en-US" baseline="0" dirty="0" smtClean="0"/>
              <a:t>Gather is no brainer since it can be achieved by reading textures. </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9</a:t>
            </a:fld>
            <a:endParaRPr lang="en-US"/>
          </a:p>
        </p:txBody>
      </p:sp>
    </p:spTree>
    <p:extLst>
      <p:ext uri="{BB962C8B-B14F-4D97-AF65-F5344CB8AC3E}">
        <p14:creationId xmlns:p14="http://schemas.microsoft.com/office/powerpoint/2010/main" val="4175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10</a:t>
            </a:fld>
            <a:endParaRPr lang="en-US"/>
          </a:p>
        </p:txBody>
      </p:sp>
    </p:spTree>
    <p:extLst>
      <p:ext uri="{BB962C8B-B14F-4D97-AF65-F5344CB8AC3E}">
        <p14:creationId xmlns:p14="http://schemas.microsoft.com/office/powerpoint/2010/main" val="2953667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work-groups and work-items, suppose</a:t>
            </a:r>
            <a:r>
              <a:rPr lang="en-US" baseline="0" dirty="0" smtClean="0"/>
              <a:t> you have a matrix or an image to process. The image can be decomposed into tiles and each tile can be processed independently.</a:t>
            </a:r>
          </a:p>
          <a:p>
            <a:r>
              <a:rPr lang="en-US" baseline="0" dirty="0" smtClean="0"/>
              <a:t>A tile would be a work-group. Inside this work-group, each pixel would be processed by a work-item.</a:t>
            </a:r>
          </a:p>
          <a:p>
            <a:endParaRPr lang="en-US" baseline="0" dirty="0" smtClean="0"/>
          </a:p>
          <a:p>
            <a:r>
              <a:rPr lang="en-US" baseline="0" dirty="0" smtClean="0"/>
              <a:t>Unlike typical CPU multithreading, all work-items (or threads) execute synchronously, thanks to the SIMD nature of GPUs. This has an important consequence: if each thread execute the same number of operations them they will complete at the same time. But if one is taking longer than other threads, e.g. due to branch divergence (like an if…else clause), then other threads will wait until it finishes its operations, thereby slowing down effective computational throughput.</a:t>
            </a:r>
            <a:endParaRPr lang="en-US" dirty="0"/>
          </a:p>
        </p:txBody>
      </p:sp>
      <p:sp>
        <p:nvSpPr>
          <p:cNvPr id="4" name="Slide Number Placeholder 3"/>
          <p:cNvSpPr>
            <a:spLocks noGrp="1"/>
          </p:cNvSpPr>
          <p:nvPr>
            <p:ph type="sldNum" sz="quarter" idx="10"/>
          </p:nvPr>
        </p:nvSpPr>
        <p:spPr/>
        <p:txBody>
          <a:bodyPr/>
          <a:lstStyle/>
          <a:p>
            <a:fld id="{8D31E7C5-0074-F349-B0CE-92C019660E08}" type="slidenum">
              <a:rPr lang="en-US" smtClean="0"/>
              <a:pPr/>
              <a:t>16</a:t>
            </a:fld>
            <a:endParaRPr lang="en-US"/>
          </a:p>
        </p:txBody>
      </p:sp>
    </p:spTree>
    <p:extLst>
      <p:ext uri="{BB962C8B-B14F-4D97-AF65-F5344CB8AC3E}">
        <p14:creationId xmlns:p14="http://schemas.microsoft.com/office/powerpoint/2010/main" val="397668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file://localhost/Volumes/eGo/S2012/PowerPoint:Keynote/S2012%20PPT:KEY/PP_Files/PP_04_Header.jpg"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file://localhost/Volumes/eGo/S2012/PowerPoint:Keynote/S2012%20PPT:KEY/PP_Files/PP_03_Footer.jp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Rectangle 5"/>
          <p:cNvSpPr/>
          <p:nvPr userDrawn="1"/>
        </p:nvSpPr>
        <p:spPr>
          <a:xfrm>
            <a:off x="0" y="0"/>
            <a:ext cx="7315200" cy="41148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pic>
        <p:nvPicPr>
          <p:cNvPr id="5" name="PP_04_Header.jpg" descr="/Volumes/eGo/S2012/PowerPoint:Keynote/S2012 PPT:KEY/PP_Files/PP_04_Header.jpg"/>
          <p:cNvPicPr>
            <a:picLocks noChangeAspect="1"/>
          </p:cNvPicPr>
          <p:nvPr userDrawn="1"/>
        </p:nvPicPr>
        <p:blipFill>
          <a:blip r:embed="rId2" r:link="rId3" cstate="screen">
            <a:extLst>
              <a:ext uri="{28A0092B-C50C-407E-A947-70E740481C1C}">
                <a14:useLocalDpi xmlns:a14="http://schemas.microsoft.com/office/drawing/2010/main"/>
              </a:ext>
            </a:extLst>
          </a:blip>
          <a:stretch>
            <a:fillRect/>
          </a:stretch>
        </p:blipFill>
        <p:spPr>
          <a:xfrm>
            <a:off x="0" y="0"/>
            <a:ext cx="7315200" cy="582930"/>
          </a:xfrm>
          <a:prstGeom prst="rect">
            <a:avLst/>
          </a:prstGeom>
        </p:spPr>
      </p:pic>
      <p:sp>
        <p:nvSpPr>
          <p:cNvPr id="9" name="Rectangle 3"/>
          <p:cNvSpPr>
            <a:spLocks noGrp="1" noChangeArrowheads="1"/>
          </p:cNvSpPr>
          <p:nvPr>
            <p:ph type="body" idx="1"/>
          </p:nvPr>
        </p:nvSpPr>
        <p:spPr>
          <a:xfrm>
            <a:off x="279400" y="762000"/>
            <a:ext cx="6807200" cy="3124200"/>
          </a:xfrm>
          <a:prstGeom prst="rect">
            <a:avLst/>
          </a:prstGeom>
        </p:spPr>
        <p:txBody>
          <a:bodyPr/>
          <a:lstStyle>
            <a:lvl1pPr eaLnBrk="1" hangingPunct="1">
              <a:spcBef>
                <a:spcPts val="154"/>
              </a:spcBef>
              <a:spcAft>
                <a:spcPts val="154"/>
              </a:spcAft>
              <a:buClr>
                <a:schemeClr val="accent6"/>
              </a:buClr>
              <a:buFont typeface="Wingdings" charset="2"/>
              <a:buChar char="§"/>
              <a:defRPr>
                <a:solidFill>
                  <a:schemeClr val="tx1"/>
                </a:solidFill>
              </a:defRPr>
            </a:lvl1pPr>
            <a:lvl2pPr>
              <a:buClr>
                <a:schemeClr val="accent6"/>
              </a:buClr>
              <a:buFont typeface="Wingdings" charset="2"/>
              <a:buChar char="§"/>
              <a:defRPr>
                <a:solidFill>
                  <a:schemeClr val="tx1"/>
                </a:solidFill>
              </a:defRPr>
            </a:lvl2pPr>
          </a:lstStyle>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This subtitle is 20 points </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Bullets are blue</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They have 110% line spacing, 2 points before &amp; after</a:t>
            </a:r>
          </a:p>
          <a:p>
            <a:pPr eaLnBrk="1" hangingPunct="1">
              <a:spcBef>
                <a:spcPts val="200"/>
              </a:spcBef>
              <a:spcAft>
                <a:spcPts val="200"/>
              </a:spcAft>
              <a:buClr>
                <a:schemeClr val="accent6"/>
              </a:buClr>
              <a:buFont typeface="Wingdings" pitchFamily="-112" charset="2"/>
              <a:buChar char="§"/>
              <a:defRPr/>
            </a:pPr>
            <a:r>
              <a:rPr lang="en-US" sz="2000" dirty="0" smtClean="0">
                <a:solidFill>
                  <a:schemeClr val="tx1"/>
                </a:solidFill>
                <a:effectLst/>
                <a:ea typeface="ＭＳ Ｐゴシック" pitchFamily="-112" charset="-128"/>
              </a:rPr>
              <a:t>Longer bullets in the form of a paragraph are harder to read if there is insufficient line spacing. This is the maximum recommended number of lines per slide (seven).</a:t>
            </a:r>
          </a:p>
          <a:p>
            <a:pPr lvl="1" eaLnBrk="1" hangingPunct="1">
              <a:buClr>
                <a:schemeClr val="accent6"/>
              </a:buClr>
              <a:buFont typeface="Wingdings" pitchFamily="-112" charset="2"/>
              <a:buChar char="§"/>
              <a:defRPr/>
            </a:pPr>
            <a:r>
              <a:rPr lang="en-US" sz="1700" dirty="0" smtClean="0">
                <a:solidFill>
                  <a:schemeClr val="tx1"/>
                </a:solidFill>
                <a:effectLst/>
                <a:ea typeface="ＭＳ Ｐゴシック" pitchFamily="-112" charset="-128"/>
              </a:rPr>
              <a:t>Sub bullets look like this</a:t>
            </a:r>
            <a:endParaRPr lang="en-US" sz="1800" dirty="0" smtClean="0">
              <a:solidFill>
                <a:schemeClr val="tx1"/>
              </a:solidFill>
              <a:effectLst>
                <a:outerShdw blurRad="38100" dist="38100" dir="2700000" algn="tl">
                  <a:srgbClr val="C0C0C0"/>
                </a:outerShdw>
              </a:effectLst>
              <a:ea typeface="ＭＳ Ｐゴシック" pitchFamily="-112" charset="-128"/>
            </a:endParaRPr>
          </a:p>
        </p:txBody>
      </p:sp>
      <p:sp>
        <p:nvSpPr>
          <p:cNvPr id="8" name="Title 7"/>
          <p:cNvSpPr>
            <a:spLocks noGrp="1"/>
          </p:cNvSpPr>
          <p:nvPr>
            <p:ph type="title"/>
          </p:nvPr>
        </p:nvSpPr>
        <p:spPr>
          <a:xfrm>
            <a:off x="228600" y="130824"/>
            <a:ext cx="6709410" cy="350520"/>
          </a:xfrm>
          <a:prstGeom prst="rect">
            <a:avLst/>
          </a:prstGeom>
        </p:spPr>
        <p:txBody>
          <a:bodyPr/>
          <a:lstStyle>
            <a:lvl1pPr algn="l">
              <a:defRPr sz="2000" b="1" i="0">
                <a:solidFill>
                  <a:schemeClr val="bg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01433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7315200" cy="41148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pic>
        <p:nvPicPr>
          <p:cNvPr id="5" name="PP_03_Footer.jpg" descr="/Volumes/eGo/S2012/PowerPoint:Keynote/S2012 PPT:KEY/PP_Files/PP_03_Footer.jpg"/>
          <p:cNvPicPr>
            <a:picLocks noChangeAspect="1"/>
          </p:cNvPicPr>
          <p:nvPr userDrawn="1"/>
        </p:nvPicPr>
        <p:blipFill>
          <a:blip r:embed="rId2" r:link="rId3" cstate="screen">
            <a:extLst>
              <a:ext uri="{28A0092B-C50C-407E-A947-70E740481C1C}">
                <a14:useLocalDpi xmlns:a14="http://schemas.microsoft.com/office/drawing/2010/main"/>
              </a:ext>
            </a:extLst>
          </a:blip>
          <a:stretch>
            <a:fillRect/>
          </a:stretch>
        </p:blipFill>
        <p:spPr>
          <a:xfrm>
            <a:off x="0" y="3429000"/>
            <a:ext cx="7315200" cy="582930"/>
          </a:xfrm>
          <a:prstGeom prst="rect">
            <a:avLst/>
          </a:prstGeom>
        </p:spPr>
      </p:pic>
    </p:spTree>
    <p:extLst>
      <p:ext uri="{BB962C8B-B14F-4D97-AF65-F5344CB8AC3E}">
        <p14:creationId xmlns:p14="http://schemas.microsoft.com/office/powerpoint/2010/main" val="39506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5" Type="http://schemas.openxmlformats.org/officeDocument/2006/relationships/image" Target="file://localhost/Volumes/eGo/S2012/PowerPoint:Keynote/S2012%20PPT:KEY/PP_Files/PP_04_Header.jpg"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P_04_Header.jpg" descr="/Volumes/eGo/S2012/PowerPoint:Keynote/S2012 PPT:KEY/PP_Files/PP_04_Header.jpg"/>
          <p:cNvPicPr>
            <a:picLocks noChangeAspect="1"/>
          </p:cNvPicPr>
          <p:nvPr userDrawn="1"/>
        </p:nvPicPr>
        <p:blipFill>
          <a:blip r:embed="rId4" r:link="rId5" cstate="screen">
            <a:extLst>
              <a:ext uri="{28A0092B-C50C-407E-A947-70E740481C1C}">
                <a14:useLocalDpi xmlns:a14="http://schemas.microsoft.com/office/drawing/2010/main"/>
              </a:ext>
            </a:extLst>
          </a:blip>
          <a:stretch>
            <a:fillRect/>
          </a:stretch>
        </p:blipFill>
        <p:spPr>
          <a:xfrm>
            <a:off x="0" y="0"/>
            <a:ext cx="7315200" cy="582930"/>
          </a:xfrm>
          <a:prstGeom prst="rect">
            <a:avLst/>
          </a:prstGeom>
        </p:spPr>
      </p:pic>
      <p:sp>
        <p:nvSpPr>
          <p:cNvPr id="18" name="Rectangle 3"/>
          <p:cNvSpPr txBox="1">
            <a:spLocks noChangeArrowheads="1"/>
          </p:cNvSpPr>
          <p:nvPr userDrawn="1"/>
        </p:nvSpPr>
        <p:spPr>
          <a:xfrm>
            <a:off x="279400" y="762000"/>
            <a:ext cx="6807200" cy="3124200"/>
          </a:xfrm>
          <a:prstGeom prst="rect">
            <a:avLst/>
          </a:prstGeom>
        </p:spPr>
        <p:txBody>
          <a:bodyPr/>
          <a:lstStyle>
            <a:lvl1pPr marL="263759" indent="-263759" algn="l" defTabSz="351678" rtl="0" eaLnBrk="1" latinLnBrk="0" hangingPunct="1">
              <a:spcBef>
                <a:spcPts val="154"/>
              </a:spcBef>
              <a:spcAft>
                <a:spcPts val="154"/>
              </a:spcAft>
              <a:buClr>
                <a:schemeClr val="accent6"/>
              </a:buClr>
              <a:buFont typeface="Wingdings" charset="2"/>
              <a:buChar char="§"/>
              <a:defRPr sz="2500" kern="1200">
                <a:solidFill>
                  <a:schemeClr val="tx1"/>
                </a:solidFill>
                <a:latin typeface="+mn-lt"/>
                <a:ea typeface="+mn-ea"/>
                <a:cs typeface="+mn-cs"/>
              </a:defRPr>
            </a:lvl1pPr>
            <a:lvl2pPr marL="571477" indent="-219799" algn="l" defTabSz="351678" rtl="0" eaLnBrk="1" latinLnBrk="0" hangingPunct="1">
              <a:spcBef>
                <a:spcPct val="20000"/>
              </a:spcBef>
              <a:buClr>
                <a:schemeClr val="accent6"/>
              </a:buClr>
              <a:buFont typeface="Wingdings" charset="2"/>
              <a:buChar char="§"/>
              <a:defRPr sz="2200" kern="1200">
                <a:solidFill>
                  <a:schemeClr val="tx1"/>
                </a:solidFill>
                <a:latin typeface="+mn-lt"/>
                <a:ea typeface="+mn-ea"/>
                <a:cs typeface="+mn-cs"/>
              </a:defRPr>
            </a:lvl2pPr>
            <a:lvl3pPr marL="879196" indent="-175839" algn="l" defTabSz="351678" rtl="0" eaLnBrk="1" latinLnBrk="0" hangingPunct="1">
              <a:spcBef>
                <a:spcPct val="20000"/>
              </a:spcBef>
              <a:buFont typeface="Arial"/>
              <a:buChar char="•"/>
              <a:defRPr sz="1800" kern="1200">
                <a:solidFill>
                  <a:schemeClr val="tx1"/>
                </a:solidFill>
                <a:latin typeface="+mn-lt"/>
                <a:ea typeface="+mn-ea"/>
                <a:cs typeface="+mn-cs"/>
              </a:defRPr>
            </a:lvl3pPr>
            <a:lvl4pPr marL="1230874" indent="-175839" algn="l" defTabSz="351678" rtl="0" eaLnBrk="1" latinLnBrk="0" hangingPunct="1">
              <a:spcBef>
                <a:spcPct val="20000"/>
              </a:spcBef>
              <a:buFont typeface="Arial"/>
              <a:buChar char="–"/>
              <a:defRPr sz="1500" kern="1200">
                <a:solidFill>
                  <a:schemeClr val="tx1"/>
                </a:solidFill>
                <a:latin typeface="+mn-lt"/>
                <a:ea typeface="+mn-ea"/>
                <a:cs typeface="+mn-cs"/>
              </a:defRPr>
            </a:lvl4pPr>
            <a:lvl5pPr marL="1582552" indent="-175839" algn="l" defTabSz="351678" rtl="0" eaLnBrk="1" latinLnBrk="0" hangingPunct="1">
              <a:spcBef>
                <a:spcPct val="20000"/>
              </a:spcBef>
              <a:buFont typeface="Arial"/>
              <a:buChar char="»"/>
              <a:defRPr sz="1500" kern="1200">
                <a:solidFill>
                  <a:schemeClr val="tx1"/>
                </a:solidFill>
                <a:latin typeface="+mn-lt"/>
                <a:ea typeface="+mn-ea"/>
                <a:cs typeface="+mn-cs"/>
              </a:defRPr>
            </a:lvl5pPr>
            <a:lvl6pPr marL="1934230" indent="-175839" algn="l" defTabSz="351678" rtl="0" eaLnBrk="1" latinLnBrk="0" hangingPunct="1">
              <a:spcBef>
                <a:spcPct val="20000"/>
              </a:spcBef>
              <a:buFont typeface="Arial"/>
              <a:buChar char="•"/>
              <a:defRPr sz="1500" kern="1200">
                <a:solidFill>
                  <a:schemeClr val="tx1"/>
                </a:solidFill>
                <a:latin typeface="+mn-lt"/>
                <a:ea typeface="+mn-ea"/>
                <a:cs typeface="+mn-cs"/>
              </a:defRPr>
            </a:lvl6pPr>
            <a:lvl7pPr marL="2285909" indent="-175839" algn="l" defTabSz="351678" rtl="0" eaLnBrk="1" latinLnBrk="0" hangingPunct="1">
              <a:spcBef>
                <a:spcPct val="20000"/>
              </a:spcBef>
              <a:buFont typeface="Arial"/>
              <a:buChar char="•"/>
              <a:defRPr sz="1500" kern="1200">
                <a:solidFill>
                  <a:schemeClr val="tx1"/>
                </a:solidFill>
                <a:latin typeface="+mn-lt"/>
                <a:ea typeface="+mn-ea"/>
                <a:cs typeface="+mn-cs"/>
              </a:defRPr>
            </a:lvl7pPr>
            <a:lvl8pPr marL="2637587" indent="-175839" algn="l" defTabSz="351678" rtl="0" eaLnBrk="1" latinLnBrk="0" hangingPunct="1">
              <a:spcBef>
                <a:spcPct val="20000"/>
              </a:spcBef>
              <a:buFont typeface="Arial"/>
              <a:buChar char="•"/>
              <a:defRPr sz="1500" kern="1200">
                <a:solidFill>
                  <a:schemeClr val="tx1"/>
                </a:solidFill>
                <a:latin typeface="+mn-lt"/>
                <a:ea typeface="+mn-ea"/>
                <a:cs typeface="+mn-cs"/>
              </a:defRPr>
            </a:lvl8pPr>
            <a:lvl9pPr marL="2989265" indent="-175839" algn="l" defTabSz="351678" rtl="0" eaLnBrk="1" latinLnBrk="0" hangingPunct="1">
              <a:spcBef>
                <a:spcPct val="20000"/>
              </a:spcBef>
              <a:buFont typeface="Arial"/>
              <a:buChar char="•"/>
              <a:defRPr sz="1500" kern="1200">
                <a:solidFill>
                  <a:schemeClr val="tx1"/>
                </a:solidFill>
                <a:latin typeface="+mn-lt"/>
                <a:ea typeface="+mn-ea"/>
                <a:cs typeface="+mn-cs"/>
              </a:defRPr>
            </a:lvl9pPr>
          </a:lstStyle>
          <a:p>
            <a:pPr>
              <a:spcBef>
                <a:spcPts val="200"/>
              </a:spcBef>
              <a:spcAft>
                <a:spcPts val="200"/>
              </a:spcAft>
              <a:buFont typeface="Wingdings" pitchFamily="-112" charset="2"/>
              <a:buChar char="§"/>
              <a:defRPr/>
            </a:pPr>
            <a:r>
              <a:rPr lang="en-US" sz="2000" dirty="0" smtClean="0">
                <a:ea typeface="ＭＳ Ｐゴシック" pitchFamily="-112" charset="-128"/>
              </a:rPr>
              <a:t>This subtitle is 20 points </a:t>
            </a:r>
          </a:p>
          <a:p>
            <a:pPr>
              <a:spcBef>
                <a:spcPts val="200"/>
              </a:spcBef>
              <a:spcAft>
                <a:spcPts val="200"/>
              </a:spcAft>
              <a:buFont typeface="Wingdings" pitchFamily="-112" charset="2"/>
              <a:buChar char="§"/>
              <a:defRPr/>
            </a:pPr>
            <a:r>
              <a:rPr lang="en-US" sz="2000" dirty="0" smtClean="0">
                <a:ea typeface="ＭＳ Ｐゴシック" pitchFamily="-112" charset="-128"/>
              </a:rPr>
              <a:t>Bullets are blue</a:t>
            </a:r>
          </a:p>
          <a:p>
            <a:pPr>
              <a:spcBef>
                <a:spcPts val="200"/>
              </a:spcBef>
              <a:spcAft>
                <a:spcPts val="200"/>
              </a:spcAft>
              <a:buFont typeface="Wingdings" pitchFamily="-112" charset="2"/>
              <a:buChar char="§"/>
              <a:defRPr/>
            </a:pPr>
            <a:r>
              <a:rPr lang="en-US" sz="2000" dirty="0" smtClean="0">
                <a:ea typeface="ＭＳ Ｐゴシック" pitchFamily="-112" charset="-128"/>
              </a:rPr>
              <a:t>They have 110% line spacing, 2 points before &amp; after</a:t>
            </a:r>
          </a:p>
          <a:p>
            <a:pPr>
              <a:spcBef>
                <a:spcPts val="200"/>
              </a:spcBef>
              <a:spcAft>
                <a:spcPts val="200"/>
              </a:spcAft>
              <a:buFont typeface="Wingdings" pitchFamily="-112" charset="2"/>
              <a:buChar char="§"/>
              <a:defRPr/>
            </a:pPr>
            <a:r>
              <a:rPr lang="en-US" sz="2000" dirty="0" smtClean="0">
                <a:ea typeface="ＭＳ Ｐゴシック" pitchFamily="-112" charset="-128"/>
              </a:rPr>
              <a:t>Longer bullets in the form of a paragraph are harder to read if there is insufficient line spacing. This is the maximum recommended number of lines per slide (seven).</a:t>
            </a:r>
          </a:p>
          <a:p>
            <a:pPr lvl="1">
              <a:buFont typeface="Wingdings" pitchFamily="-112" charset="2"/>
              <a:buChar char="§"/>
              <a:defRPr/>
            </a:pPr>
            <a:r>
              <a:rPr lang="en-US" sz="1700" dirty="0" smtClean="0">
                <a:ea typeface="ＭＳ Ｐゴシック" pitchFamily="-112" charset="-128"/>
              </a:rPr>
              <a:t>Sub bullets look like this</a:t>
            </a:r>
            <a:endParaRPr lang="en-US" sz="1800" dirty="0" smtClean="0">
              <a:effectLst>
                <a:outerShdw blurRad="38100" dist="38100" dir="2700000" algn="tl">
                  <a:srgbClr val="C0C0C0"/>
                </a:outerShdw>
              </a:effectLst>
              <a:ea typeface="ＭＳ Ｐゴシック" pitchFamily="-112" charset="-128"/>
            </a:endParaRPr>
          </a:p>
        </p:txBody>
      </p:sp>
      <p:sp>
        <p:nvSpPr>
          <p:cNvPr id="19" name="Title 7"/>
          <p:cNvSpPr txBox="1">
            <a:spLocks/>
          </p:cNvSpPr>
          <p:nvPr userDrawn="1"/>
        </p:nvSpPr>
        <p:spPr>
          <a:xfrm>
            <a:off x="228600" y="130824"/>
            <a:ext cx="6709410" cy="350520"/>
          </a:xfrm>
          <a:prstGeom prst="rect">
            <a:avLst/>
          </a:prstGeom>
        </p:spPr>
        <p:txBody>
          <a:bodyPr/>
          <a:lstStyle>
            <a:lvl1pPr algn="l" defTabSz="351678" rtl="0" eaLnBrk="1" latinLnBrk="0" hangingPunct="1">
              <a:spcBef>
                <a:spcPct val="0"/>
              </a:spcBef>
              <a:buNone/>
              <a:defRPr sz="2000" b="1" i="0" kern="1200">
                <a:solidFill>
                  <a:schemeClr val="bg2"/>
                </a:solidFill>
                <a:latin typeface="Arial"/>
                <a:ea typeface="+mj-ea"/>
                <a:cs typeface="Arial"/>
              </a:defRPr>
            </a:lvl1pPr>
          </a:lstStyle>
          <a:p>
            <a:r>
              <a:rPr lang="en-US" smtClean="0"/>
              <a:t>Click to edit Master title style</a:t>
            </a:r>
            <a:endParaRPr lang="en-US" dirty="0"/>
          </a:p>
        </p:txBody>
      </p:sp>
      <p:sp>
        <p:nvSpPr>
          <p:cNvPr id="2" name="TextBox 1"/>
          <p:cNvSpPr txBox="1"/>
          <p:nvPr userDrawn="1"/>
        </p:nvSpPr>
        <p:spPr>
          <a:xfrm>
            <a:off x="6521487" y="3855520"/>
            <a:ext cx="395761" cy="307777"/>
          </a:xfrm>
          <a:prstGeom prst="rect">
            <a:avLst/>
          </a:prstGeom>
          <a:noFill/>
        </p:spPr>
        <p:txBody>
          <a:bodyPr wrap="none" rtlCol="0">
            <a:spAutoFit/>
          </a:bodyPr>
          <a:lstStyle/>
          <a:p>
            <a:fld id="{B6375EB5-45C4-8743-ACF7-436D94FAE0C2}" type="slidenum">
              <a:rPr lang="en-US" smtClean="0"/>
              <a:t>‹#›</a:t>
            </a:fld>
            <a:endParaRPr lang="en-US" dirty="0"/>
          </a:p>
        </p:txBody>
      </p:sp>
    </p:spTree>
    <p:extLst>
      <p:ext uri="{BB962C8B-B14F-4D97-AF65-F5344CB8AC3E}">
        <p14:creationId xmlns:p14="http://schemas.microsoft.com/office/powerpoint/2010/main" val="926776501"/>
      </p:ext>
    </p:extLst>
  </p:cSld>
  <p:clrMap bg1="lt1" tx1="dk1" bg2="lt2" tx2="dk2" accent1="accent1" accent2="accent2" accent3="accent3" accent4="accent4" accent5="accent5" accent6="accent6" hlink="hlink" folHlink="folHlink"/>
  <p:sldLayoutIdLst>
    <p:sldLayoutId id="2147483664" r:id="rId1"/>
    <p:sldLayoutId id="2147483666" r:id="rId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hdr="0" ftr="0" dt="0"/>
  <p:txStyles>
    <p:titleStyle>
      <a:lvl1pPr algn="ctr" defTabSz="351678" rtl="0" eaLnBrk="1" latinLnBrk="0" hangingPunct="1">
        <a:spcBef>
          <a:spcPct val="0"/>
        </a:spcBef>
        <a:buNone/>
        <a:defRPr sz="3400" kern="1200">
          <a:solidFill>
            <a:schemeClr val="tx1"/>
          </a:solidFill>
          <a:latin typeface="+mj-lt"/>
          <a:ea typeface="+mj-ea"/>
          <a:cs typeface="+mj-cs"/>
        </a:defRPr>
      </a:lvl1pPr>
    </p:titleStyle>
    <p:bodyStyle>
      <a:lvl1pPr marL="263759" indent="-263759" algn="l" defTabSz="351678" rtl="0" eaLnBrk="1" latinLnBrk="0" hangingPunct="1">
        <a:spcBef>
          <a:spcPct val="20000"/>
        </a:spcBef>
        <a:buFont typeface="Arial"/>
        <a:buChar char="•"/>
        <a:defRPr sz="2500" kern="1200">
          <a:solidFill>
            <a:schemeClr val="tx1"/>
          </a:solidFill>
          <a:latin typeface="+mn-lt"/>
          <a:ea typeface="+mn-ea"/>
          <a:cs typeface="+mn-cs"/>
        </a:defRPr>
      </a:lvl1pPr>
      <a:lvl2pPr marL="571477" indent="-219799" algn="l" defTabSz="351678" rtl="0" eaLnBrk="1" latinLnBrk="0" hangingPunct="1">
        <a:spcBef>
          <a:spcPct val="20000"/>
        </a:spcBef>
        <a:buFont typeface="Arial"/>
        <a:buChar char="–"/>
        <a:defRPr sz="2200" kern="1200">
          <a:solidFill>
            <a:schemeClr val="tx1"/>
          </a:solidFill>
          <a:latin typeface="+mn-lt"/>
          <a:ea typeface="+mn-ea"/>
          <a:cs typeface="+mn-cs"/>
        </a:defRPr>
      </a:lvl2pPr>
      <a:lvl3pPr marL="879196" indent="-175839" algn="l" defTabSz="351678" rtl="0" eaLnBrk="1" latinLnBrk="0" hangingPunct="1">
        <a:spcBef>
          <a:spcPct val="20000"/>
        </a:spcBef>
        <a:buFont typeface="Arial"/>
        <a:buChar char="•"/>
        <a:defRPr sz="1800" kern="1200">
          <a:solidFill>
            <a:schemeClr val="tx1"/>
          </a:solidFill>
          <a:latin typeface="+mn-lt"/>
          <a:ea typeface="+mn-ea"/>
          <a:cs typeface="+mn-cs"/>
        </a:defRPr>
      </a:lvl3pPr>
      <a:lvl4pPr marL="1230874" indent="-175839" algn="l" defTabSz="351678" rtl="0" eaLnBrk="1" latinLnBrk="0" hangingPunct="1">
        <a:spcBef>
          <a:spcPct val="20000"/>
        </a:spcBef>
        <a:buFont typeface="Arial"/>
        <a:buChar char="–"/>
        <a:defRPr sz="1500" kern="1200">
          <a:solidFill>
            <a:schemeClr val="tx1"/>
          </a:solidFill>
          <a:latin typeface="+mn-lt"/>
          <a:ea typeface="+mn-ea"/>
          <a:cs typeface="+mn-cs"/>
        </a:defRPr>
      </a:lvl4pPr>
      <a:lvl5pPr marL="1582552" indent="-175839" algn="l" defTabSz="351678" rtl="0" eaLnBrk="1" latinLnBrk="0" hangingPunct="1">
        <a:spcBef>
          <a:spcPct val="20000"/>
        </a:spcBef>
        <a:buFont typeface="Arial"/>
        <a:buChar char="»"/>
        <a:defRPr sz="1500" kern="1200">
          <a:solidFill>
            <a:schemeClr val="tx1"/>
          </a:solidFill>
          <a:latin typeface="+mn-lt"/>
          <a:ea typeface="+mn-ea"/>
          <a:cs typeface="+mn-cs"/>
        </a:defRPr>
      </a:lvl5pPr>
      <a:lvl6pPr marL="1934230" indent="-175839" algn="l" defTabSz="351678" rtl="0" eaLnBrk="1" latinLnBrk="0" hangingPunct="1">
        <a:spcBef>
          <a:spcPct val="20000"/>
        </a:spcBef>
        <a:buFont typeface="Arial"/>
        <a:buChar char="•"/>
        <a:defRPr sz="1500" kern="1200">
          <a:solidFill>
            <a:schemeClr val="tx1"/>
          </a:solidFill>
          <a:latin typeface="+mn-lt"/>
          <a:ea typeface="+mn-ea"/>
          <a:cs typeface="+mn-cs"/>
        </a:defRPr>
      </a:lvl6pPr>
      <a:lvl7pPr marL="2285909" indent="-175839" algn="l" defTabSz="351678" rtl="0" eaLnBrk="1" latinLnBrk="0" hangingPunct="1">
        <a:spcBef>
          <a:spcPct val="20000"/>
        </a:spcBef>
        <a:buFont typeface="Arial"/>
        <a:buChar char="•"/>
        <a:defRPr sz="1500" kern="1200">
          <a:solidFill>
            <a:schemeClr val="tx1"/>
          </a:solidFill>
          <a:latin typeface="+mn-lt"/>
          <a:ea typeface="+mn-ea"/>
          <a:cs typeface="+mn-cs"/>
        </a:defRPr>
      </a:lvl7pPr>
      <a:lvl8pPr marL="2637587" indent="-175839" algn="l" defTabSz="351678" rtl="0" eaLnBrk="1" latinLnBrk="0" hangingPunct="1">
        <a:spcBef>
          <a:spcPct val="20000"/>
        </a:spcBef>
        <a:buFont typeface="Arial"/>
        <a:buChar char="•"/>
        <a:defRPr sz="1500" kern="1200">
          <a:solidFill>
            <a:schemeClr val="tx1"/>
          </a:solidFill>
          <a:latin typeface="+mn-lt"/>
          <a:ea typeface="+mn-ea"/>
          <a:cs typeface="+mn-cs"/>
        </a:defRPr>
      </a:lvl8pPr>
      <a:lvl9pPr marL="2989265" indent="-175839" algn="l" defTabSz="351678"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51678" rtl="0" eaLnBrk="1" latinLnBrk="0" hangingPunct="1">
        <a:defRPr sz="1400" kern="1200">
          <a:solidFill>
            <a:schemeClr val="tx1"/>
          </a:solidFill>
          <a:latin typeface="+mn-lt"/>
          <a:ea typeface="+mn-ea"/>
          <a:cs typeface="+mn-cs"/>
        </a:defRPr>
      </a:lvl1pPr>
      <a:lvl2pPr marL="351678" algn="l" defTabSz="351678" rtl="0" eaLnBrk="1" latinLnBrk="0" hangingPunct="1">
        <a:defRPr sz="1400" kern="1200">
          <a:solidFill>
            <a:schemeClr val="tx1"/>
          </a:solidFill>
          <a:latin typeface="+mn-lt"/>
          <a:ea typeface="+mn-ea"/>
          <a:cs typeface="+mn-cs"/>
        </a:defRPr>
      </a:lvl2pPr>
      <a:lvl3pPr marL="703356" algn="l" defTabSz="351678" rtl="0" eaLnBrk="1" latinLnBrk="0" hangingPunct="1">
        <a:defRPr sz="1400" kern="1200">
          <a:solidFill>
            <a:schemeClr val="tx1"/>
          </a:solidFill>
          <a:latin typeface="+mn-lt"/>
          <a:ea typeface="+mn-ea"/>
          <a:cs typeface="+mn-cs"/>
        </a:defRPr>
      </a:lvl3pPr>
      <a:lvl4pPr marL="1055035" algn="l" defTabSz="351678" rtl="0" eaLnBrk="1" latinLnBrk="0" hangingPunct="1">
        <a:defRPr sz="1400" kern="1200">
          <a:solidFill>
            <a:schemeClr val="tx1"/>
          </a:solidFill>
          <a:latin typeface="+mn-lt"/>
          <a:ea typeface="+mn-ea"/>
          <a:cs typeface="+mn-cs"/>
        </a:defRPr>
      </a:lvl4pPr>
      <a:lvl5pPr marL="1406713" algn="l" defTabSz="351678" rtl="0" eaLnBrk="1" latinLnBrk="0" hangingPunct="1">
        <a:defRPr sz="1400" kern="1200">
          <a:solidFill>
            <a:schemeClr val="tx1"/>
          </a:solidFill>
          <a:latin typeface="+mn-lt"/>
          <a:ea typeface="+mn-ea"/>
          <a:cs typeface="+mn-cs"/>
        </a:defRPr>
      </a:lvl5pPr>
      <a:lvl6pPr marL="1758391" algn="l" defTabSz="351678" rtl="0" eaLnBrk="1" latinLnBrk="0" hangingPunct="1">
        <a:defRPr sz="1400" kern="1200">
          <a:solidFill>
            <a:schemeClr val="tx1"/>
          </a:solidFill>
          <a:latin typeface="+mn-lt"/>
          <a:ea typeface="+mn-ea"/>
          <a:cs typeface="+mn-cs"/>
        </a:defRPr>
      </a:lvl6pPr>
      <a:lvl7pPr marL="2110069" algn="l" defTabSz="351678" rtl="0" eaLnBrk="1" latinLnBrk="0" hangingPunct="1">
        <a:defRPr sz="1400" kern="1200">
          <a:solidFill>
            <a:schemeClr val="tx1"/>
          </a:solidFill>
          <a:latin typeface="+mn-lt"/>
          <a:ea typeface="+mn-ea"/>
          <a:cs typeface="+mn-cs"/>
        </a:defRPr>
      </a:lvl7pPr>
      <a:lvl8pPr marL="2461748" algn="l" defTabSz="351678" rtl="0" eaLnBrk="1" latinLnBrk="0" hangingPunct="1">
        <a:defRPr sz="1400" kern="1200">
          <a:solidFill>
            <a:schemeClr val="tx1"/>
          </a:solidFill>
          <a:latin typeface="+mn-lt"/>
          <a:ea typeface="+mn-ea"/>
          <a:cs typeface="+mn-cs"/>
        </a:defRPr>
      </a:lvl8pPr>
      <a:lvl9pPr marL="2813426" algn="l" defTabSz="351678"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file://localhost/Volumes/eGo/S2012/PowerPoint:Keynote/S2012%20PPT:KEY/PP_Files/PP_01_Main.jp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hyperlink" Target="http://www.khronos.org/webc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emf"/><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g"/><Relationship Id="rId5"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hyperlink" Target="mailto:msevenier@motorola.com" TargetMode="External"/><Relationship Id="rId4" Type="http://schemas.openxmlformats.org/officeDocument/2006/relationships/hyperlink" Target="http://www.motorola.com"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8.emf"/><Relationship Id="rId1" Type="http://schemas.openxmlformats.org/officeDocument/2006/relationships/slideLayout" Target="../slideLayouts/slideLayout1.xml"/><Relationship Id="rId2"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14.png"/><Relationship Id="rId6" Type="http://schemas.openxmlformats.org/officeDocument/2006/relationships/image" Target="../media/image31.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3.emf"/><Relationship Id="rId1" Type="http://schemas.openxmlformats.org/officeDocument/2006/relationships/slideLayout" Target="../slideLayouts/slideLayout1.xml"/><Relationship Id="rId2" Type="http://schemas.openxmlformats.org/officeDocument/2006/relationships/image" Target="../media/image32.emf"/></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14.png"/><Relationship Id="rId5" Type="http://schemas.openxmlformats.org/officeDocument/2006/relationships/image" Target="../media/image36.emf"/><Relationship Id="rId6" Type="http://schemas.openxmlformats.org/officeDocument/2006/relationships/image" Target="../media/image37.emf"/><Relationship Id="rId1" Type="http://schemas.openxmlformats.org/officeDocument/2006/relationships/slideLayout" Target="../slideLayouts/slideLayout1.xml"/><Relationship Id="rId2"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9.emf"/><Relationship Id="rId1" Type="http://schemas.openxmlformats.org/officeDocument/2006/relationships/slideLayout" Target="../slideLayouts/slideLayout1.xml"/><Relationship Id="rId2" Type="http://schemas.openxmlformats.org/officeDocument/2006/relationships/image" Target="../media/image38.emf"/></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42.gif"/><Relationship Id="rId4" Type="http://schemas.openxmlformats.org/officeDocument/2006/relationships/image" Target="../media/image14.png"/><Relationship Id="rId5" Type="http://schemas.openxmlformats.org/officeDocument/2006/relationships/image" Target="../media/image43.em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4.em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www.youtube.com/watch?v=143k1fqPuk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chart" Target="../charts/chart1.xm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microsoft.com/office/2007/relationships/media" Target="file://localhost/Users/mikael/Desktop/Siggraph%202012%20course/droplet2d_cl.mov" TargetMode="External"/><Relationship Id="rId4" Type="http://schemas.openxmlformats.org/officeDocument/2006/relationships/video" Target="file://localhost/Users/mikael/Desktop/Siggraph%202012%20course/droplet2d_cl.mov" TargetMode="External"/><Relationship Id="rId5" Type="http://schemas.openxmlformats.org/officeDocument/2006/relationships/slideLayout" Target="../slideLayouts/slideLayout1.xml"/><Relationship Id="rId6" Type="http://schemas.openxmlformats.org/officeDocument/2006/relationships/notesSlide" Target="../notesSlides/notesSlide18.xml"/><Relationship Id="rId7" Type="http://schemas.openxmlformats.org/officeDocument/2006/relationships/image" Target="../media/image51.png"/><Relationship Id="rId8" Type="http://schemas.openxmlformats.org/officeDocument/2006/relationships/image" Target="../media/image52.png"/><Relationship Id="rId1" Type="http://schemas.microsoft.com/office/2007/relationships/media" Target="file://localhost/Users/mikael/Desktop/Siggraph%202012%20course/droplet2d_gl.mov" TargetMode="External"/><Relationship Id="rId2" Type="http://schemas.openxmlformats.org/officeDocument/2006/relationships/video" Target="file://localhost/Users/mikael/Desktop/Siggraph%202012%20course/droplet2d_gl.mov"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56.png"/><Relationship Id="rId1" Type="http://schemas.microsoft.com/office/2007/relationships/media" Target="file://localhost/Users/mikael/Desktop/Siggraph%202012%20course/displacement.mp4" TargetMode="External"/><Relationship Id="rId2" Type="http://schemas.openxmlformats.org/officeDocument/2006/relationships/video" Target="file://localhost/Users/mikael/Desktop/Siggraph%202012%20course/displacement.mp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7.emf"/><Relationship Id="rId5" Type="http://schemas.openxmlformats.org/officeDocument/2006/relationships/image" Target="../media/image58.em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3" Type="http://schemas.microsoft.com/office/2007/relationships/media" Target="file://localhost/Users/mikael/Desktop/Siggraph%202012%20course/mandelbulbCL.mp4" TargetMode="External"/><Relationship Id="rId4" Type="http://schemas.openxmlformats.org/officeDocument/2006/relationships/video" Target="file://localhost/Users/mikael/Desktop/Siggraph%202012%20course/mandelbulbCL.mp4" TargetMode="External"/><Relationship Id="rId5" Type="http://schemas.openxmlformats.org/officeDocument/2006/relationships/slideLayout" Target="../slideLayouts/slideLayout1.xml"/><Relationship Id="rId6" Type="http://schemas.openxmlformats.org/officeDocument/2006/relationships/notesSlide" Target="../notesSlides/notesSlide21.xml"/><Relationship Id="rId7" Type="http://schemas.openxmlformats.org/officeDocument/2006/relationships/image" Target="../media/image14.png"/><Relationship Id="rId8" Type="http://schemas.openxmlformats.org/officeDocument/2006/relationships/image" Target="../media/image59.png"/><Relationship Id="rId9" Type="http://schemas.openxmlformats.org/officeDocument/2006/relationships/image" Target="../media/image60.png"/><Relationship Id="rId1" Type="http://schemas.microsoft.com/office/2007/relationships/media" Target="file://localhost/Users/mikael/Desktop/Siggraph%202012%20course/shadertoy_amndelbulb.mov" TargetMode="External"/><Relationship Id="rId2" Type="http://schemas.openxmlformats.org/officeDocument/2006/relationships/video" Target="file://localhost/Users/mikael/Desktop/Siggraph%202012%20course/shadertoy_amndelbulb.mo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www.khronos.org/webcl/" TargetMode="External"/><Relationship Id="rId4" Type="http://schemas.openxmlformats.org/officeDocument/2006/relationships/hyperlink" Target="mailto:webcl_public@khronos.org" TargetMode="External"/><Relationship Id="rId5" Type="http://schemas.openxmlformats.org/officeDocument/2006/relationships/hyperlink" Target="http://webcl.nokiaresearch.com/" TargetMode="External"/><Relationship Id="rId6" Type="http://schemas.openxmlformats.org/officeDocument/2006/relationships/hyperlink" Target="http://code.google.com/p/webcl/" TargetMode="External"/><Relationship Id="rId7" Type="http://schemas.openxmlformats.org/officeDocument/2006/relationships/hyperlink" Target="https://github.com/Motorola-Mobility/node-webcl" TargetMode="External"/><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emf"/></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file://localhost/Volumes/eGo/S2012/PowerPoint:Keynote/S2012%20PPT:KEY/PP_Files/PP_02_End.jpg" TargetMode="External"/><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3" Type="http://schemas.openxmlformats.org/officeDocument/2006/relationships/hyperlink" Target="http://www.amazon.com/OpenCL-Action-Accelerate-Graphics-Computations/dp/1617290173/ref=ntt_at_ep_dpt_2" TargetMode="External"/><Relationship Id="rId4" Type="http://schemas.openxmlformats.org/officeDocument/2006/relationships/hyperlink" Target="http://www.amazon.com/Heterogeneous-Computing-with-OpenCL-ebook/dp/B005JRHYUS" TargetMode="External"/><Relationship Id="rId5" Type="http://schemas.openxmlformats.org/officeDocument/2006/relationships/hyperlink" Target="http://www.fixstars.com/en/opencl/book/" TargetMode="External"/><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jpeg"/><Relationship Id="rId9" Type="http://schemas.openxmlformats.org/officeDocument/2006/relationships/image" Target="../media/image66.jpeg"/><Relationship Id="rId1" Type="http://schemas.openxmlformats.org/officeDocument/2006/relationships/slideLayout" Target="../slideLayouts/slideLayout1.xml"/><Relationship Id="rId2" Type="http://schemas.openxmlformats.org/officeDocument/2006/relationships/hyperlink" Target="http://www.amazon.com/OpenCL-Programming-Guide-Aaftab-Munshi/dp/032174964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5"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P_01_Main.jpg" descr="/Volumes/eGo/S2012/PowerPoint:Keynote/S2012 PPT:KEY/PP_Files/PP_01_Main.jpg"/>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0"/>
            <a:ext cx="7315200" cy="4114800"/>
          </a:xfrm>
          <a:prstGeom prst="rect">
            <a:avLst/>
          </a:prstGeom>
        </p:spPr>
      </p:pic>
      <p:sp>
        <p:nvSpPr>
          <p:cNvPr id="2" name="Title 1"/>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Hard to map algorithms to graphics pipeline</a:t>
            </a:r>
          </a:p>
          <a:p>
            <a:r>
              <a:rPr lang="en-US" dirty="0" smtClean="0"/>
              <a:t>Hard to do scatter operations</a:t>
            </a:r>
          </a:p>
          <a:p>
            <a:r>
              <a:rPr lang="en-US" dirty="0" smtClean="0"/>
              <a:t>Shader instances can NOT directly communicate with one another</a:t>
            </a:r>
          </a:p>
          <a:p>
            <a:pPr marL="0" indent="0" algn="ctr">
              <a:buNone/>
            </a:pPr>
            <a:r>
              <a:rPr lang="en-US" dirty="0" smtClean="0">
                <a:solidFill>
                  <a:srgbClr val="4F81BD"/>
                </a:solidFill>
              </a:rPr>
              <a:t>… </a:t>
            </a:r>
            <a:r>
              <a:rPr lang="en-US" i="1" dirty="0" smtClean="0">
                <a:solidFill>
                  <a:srgbClr val="4F81BD"/>
                </a:solidFill>
              </a:rPr>
              <a:t>GPGPU with GL is hack-</a:t>
            </a:r>
            <a:r>
              <a:rPr lang="en-US" i="1" dirty="0" err="1" smtClean="0">
                <a:solidFill>
                  <a:srgbClr val="4F81BD"/>
                </a:solidFill>
              </a:rPr>
              <a:t>ish</a:t>
            </a:r>
            <a:endParaRPr lang="en-US" i="1" dirty="0" smtClean="0">
              <a:solidFill>
                <a:srgbClr val="4F81BD"/>
              </a:solidFill>
            </a:endParaRPr>
          </a:p>
          <a:p>
            <a:endParaRPr lang="en-US" dirty="0"/>
          </a:p>
          <a:p>
            <a:r>
              <a:rPr lang="en-US" b="1" dirty="0" smtClean="0">
                <a:solidFill>
                  <a:srgbClr val="4F81BD"/>
                </a:solidFill>
              </a:rPr>
              <a:t>CL is made for GPGPU, not graphics </a:t>
            </a:r>
          </a:p>
        </p:txBody>
      </p:sp>
      <p:sp>
        <p:nvSpPr>
          <p:cNvPr id="3" name="Title 2"/>
          <p:cNvSpPr>
            <a:spLocks noGrp="1"/>
          </p:cNvSpPr>
          <p:nvPr>
            <p:ph type="title"/>
          </p:nvPr>
        </p:nvSpPr>
        <p:spPr/>
        <p:txBody>
          <a:bodyPr/>
          <a:lstStyle/>
          <a:p>
            <a:r>
              <a:rPr lang="en-US" dirty="0" smtClean="0"/>
              <a:t>GPGPU with GL limitations</a:t>
            </a:r>
            <a:endParaRPr lang="en-US" dirty="0"/>
          </a:p>
        </p:txBody>
      </p:sp>
    </p:spTree>
    <p:extLst>
      <p:ext uri="{BB962C8B-B14F-4D97-AF65-F5344CB8AC3E}">
        <p14:creationId xmlns:p14="http://schemas.microsoft.com/office/powerpoint/2010/main" val="3863348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dissolv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dissolve">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92500" lnSpcReduction="10000"/>
          </a:bodyPr>
          <a:lstStyle/>
          <a:p>
            <a:r>
              <a:rPr lang="en-US" sz="2000" dirty="0" smtClean="0">
                <a:solidFill>
                  <a:schemeClr val="bg2"/>
                </a:solidFill>
              </a:rPr>
              <a:t>Motivation and Goals</a:t>
            </a:r>
          </a:p>
          <a:p>
            <a:r>
              <a:rPr lang="en-US" sz="2000" dirty="0" smtClean="0">
                <a:solidFill>
                  <a:schemeClr val="bg2"/>
                </a:solidFill>
              </a:rPr>
              <a:t>General-Purpose computations on GPU (GPGPU)</a:t>
            </a:r>
          </a:p>
          <a:p>
            <a:pPr lvl="1"/>
            <a:r>
              <a:rPr lang="en-US" sz="1700" dirty="0" smtClean="0">
                <a:solidFill>
                  <a:schemeClr val="bg2"/>
                </a:solidFill>
              </a:rPr>
              <a:t>From                   to</a:t>
            </a:r>
          </a:p>
          <a:p>
            <a:pPr lvl="1"/>
            <a:r>
              <a:rPr lang="en-US" sz="1700" dirty="0" smtClean="0">
                <a:solidFill>
                  <a:schemeClr val="bg2"/>
                </a:solidFill>
              </a:rPr>
              <a:t>The need for more general data-parallel computations </a:t>
            </a:r>
          </a:p>
          <a:p>
            <a:r>
              <a:rPr lang="en-US" sz="2000" dirty="0" err="1" smtClean="0">
                <a:solidFill>
                  <a:srgbClr val="000000"/>
                </a:solidFill>
              </a:rPr>
              <a:t>WebCL</a:t>
            </a:r>
            <a:r>
              <a:rPr lang="en-US" sz="2000" dirty="0" smtClean="0">
                <a:solidFill>
                  <a:srgbClr val="000000"/>
                </a:solidFill>
              </a:rPr>
              <a:t> overview</a:t>
            </a:r>
          </a:p>
          <a:p>
            <a:pPr lvl="1"/>
            <a:r>
              <a:rPr lang="en-US" sz="1700" dirty="0" smtClean="0">
                <a:solidFill>
                  <a:srgbClr val="000000"/>
                </a:solidFill>
              </a:rPr>
              <a:t>A JavaScript API over OpenCL</a:t>
            </a:r>
          </a:p>
          <a:p>
            <a:pPr lvl="1"/>
            <a:r>
              <a:rPr lang="en-US" sz="1700" dirty="0" smtClean="0">
                <a:solidFill>
                  <a:srgbClr val="000000"/>
                </a:solidFill>
              </a:rPr>
              <a:t>OpenCL concepts</a:t>
            </a:r>
          </a:p>
          <a:p>
            <a:pPr lvl="1"/>
            <a:r>
              <a:rPr lang="en-US" sz="1700" dirty="0" err="1" smtClean="0">
                <a:solidFill>
                  <a:srgbClr val="000000"/>
                </a:solidFill>
              </a:rPr>
              <a:t>WebCL</a:t>
            </a:r>
            <a:r>
              <a:rPr lang="en-US" sz="1700" dirty="0" smtClean="0">
                <a:solidFill>
                  <a:srgbClr val="000000"/>
                </a:solidFill>
              </a:rPr>
              <a:t> API</a:t>
            </a:r>
          </a:p>
          <a:p>
            <a:r>
              <a:rPr lang="en-US" sz="2000" dirty="0" err="1" smtClean="0">
                <a:solidFill>
                  <a:srgbClr val="EEECE1"/>
                </a:solidFill>
              </a:rPr>
              <a:t>WebCL</a:t>
            </a:r>
            <a:r>
              <a:rPr lang="en-US" sz="2000" dirty="0" smtClean="0">
                <a:solidFill>
                  <a:srgbClr val="EEECE1"/>
                </a:solidFill>
              </a:rPr>
              <a:t> programming</a:t>
            </a:r>
          </a:p>
          <a:p>
            <a:pPr lvl="1"/>
            <a:r>
              <a:rPr lang="en-US" sz="1500" dirty="0" smtClean="0">
                <a:solidFill>
                  <a:srgbClr val="EEECE1"/>
                </a:solidFill>
              </a:rPr>
              <a:t>Pure computations</a:t>
            </a:r>
          </a:p>
          <a:p>
            <a:pPr lvl="1"/>
            <a:r>
              <a:rPr lang="en-US" sz="1500" dirty="0" err="1" smtClean="0">
                <a:solidFill>
                  <a:srgbClr val="EEECE1"/>
                </a:solidFill>
              </a:rPr>
              <a:t>WebGL</a:t>
            </a:r>
            <a:r>
              <a:rPr lang="en-US" sz="1500" dirty="0" smtClean="0">
                <a:solidFill>
                  <a:srgbClr val="EEECE1"/>
                </a:solidFill>
              </a:rPr>
              <a:t> interoperability</a:t>
            </a:r>
          </a:p>
          <a:p>
            <a:endParaRPr lang="en-US" sz="2000" dirty="0">
              <a:solidFill>
                <a:srgbClr val="000000"/>
              </a:solidFill>
            </a:endParaRPr>
          </a:p>
        </p:txBody>
      </p:sp>
      <p:sp>
        <p:nvSpPr>
          <p:cNvPr id="8" name="Text Box 10"/>
          <p:cNvSpPr txBox="1">
            <a:spLocks noChangeArrowheads="1"/>
          </p:cNvSpPr>
          <p:nvPr/>
        </p:nvSpPr>
        <p:spPr bwMode="auto">
          <a:xfrm>
            <a:off x="228600" y="152400"/>
            <a:ext cx="6345238" cy="38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Content</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3" descr="webgl.png"/>
          <p:cNvPicPr>
            <a:picLocks noChangeAspect="1"/>
          </p:cNvPicPr>
          <p:nvPr/>
        </p:nvPicPr>
        <p:blipFill>
          <a:blip r:embed="rId2" cstate="screen">
            <a:lum bright="70000" contrast="-70000"/>
            <a:extLst>
              <a:ext uri="{28A0092B-C50C-407E-A947-70E740481C1C}">
                <a14:useLocalDpi xmlns:a14="http://schemas.microsoft.com/office/drawing/2010/main"/>
              </a:ext>
            </a:extLst>
          </a:blip>
          <a:stretch>
            <a:fillRect/>
          </a:stretch>
        </p:blipFill>
        <p:spPr>
          <a:xfrm>
            <a:off x="1418961" y="1385297"/>
            <a:ext cx="786601" cy="330018"/>
          </a:xfrm>
          <a:prstGeom prst="rect">
            <a:avLst/>
          </a:prstGeom>
        </p:spPr>
      </p:pic>
      <p:pic>
        <p:nvPicPr>
          <p:cNvPr id="5" name="Picture 4" descr="WebCL_Sept11_1500px.png"/>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2451907" y="1385297"/>
            <a:ext cx="785156" cy="325922"/>
          </a:xfrm>
          <a:prstGeom prst="rect">
            <a:avLst/>
          </a:prstGeom>
          <a:effectLst/>
        </p:spPr>
      </p:pic>
    </p:spTree>
    <p:extLst>
      <p:ext uri="{BB962C8B-B14F-4D97-AF65-F5344CB8AC3E}">
        <p14:creationId xmlns:p14="http://schemas.microsoft.com/office/powerpoint/2010/main" val="734905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279400" y="762000"/>
            <a:ext cx="4158963" cy="3124200"/>
          </a:xfrm>
        </p:spPr>
        <p:txBody>
          <a:bodyPr>
            <a:normAutofit lnSpcReduction="10000"/>
          </a:bodyPr>
          <a:lstStyle/>
          <a:p>
            <a:r>
              <a:rPr lang="en-US" sz="2000" b="1" dirty="0" smtClean="0">
                <a:solidFill>
                  <a:srgbClr val="4F81BD"/>
                </a:solidFill>
              </a:rPr>
              <a:t>WebCL</a:t>
            </a:r>
            <a:r>
              <a:rPr lang="en-US" sz="2000" b="1" dirty="0" smtClean="0"/>
              <a:t> </a:t>
            </a:r>
            <a:r>
              <a:rPr lang="en-US" sz="2000" dirty="0" smtClean="0"/>
              <a:t>brings parallel computing to the Web through a secure </a:t>
            </a:r>
            <a:r>
              <a:rPr lang="en-US" sz="2000" i="1" dirty="0" smtClean="0">
                <a:solidFill>
                  <a:srgbClr val="4F81BD"/>
                </a:solidFill>
              </a:rPr>
              <a:t>JavaScript</a:t>
            </a:r>
            <a:r>
              <a:rPr lang="en-US" sz="2000" i="1" dirty="0" smtClean="0"/>
              <a:t> </a:t>
            </a:r>
            <a:r>
              <a:rPr lang="en-US" sz="2000" dirty="0" smtClean="0"/>
              <a:t>binding to </a:t>
            </a:r>
            <a:r>
              <a:rPr lang="en-US" sz="2000" b="1" dirty="0" smtClean="0">
                <a:solidFill>
                  <a:srgbClr val="4F81BD"/>
                </a:solidFill>
              </a:rPr>
              <a:t>OpenCL 1.1 (2011)</a:t>
            </a:r>
          </a:p>
          <a:p>
            <a:pPr lvl="1"/>
            <a:r>
              <a:rPr lang="en-US" sz="1700" dirty="0" smtClean="0"/>
              <a:t>Open standard, royalty-free</a:t>
            </a:r>
          </a:p>
          <a:p>
            <a:pPr lvl="1"/>
            <a:r>
              <a:rPr lang="en-US" sz="1700" dirty="0" smtClean="0"/>
              <a:t>Platform independent</a:t>
            </a:r>
          </a:p>
          <a:p>
            <a:pPr lvl="1"/>
            <a:r>
              <a:rPr lang="en-US" sz="1700" dirty="0" smtClean="0"/>
              <a:t>Device independent</a:t>
            </a:r>
          </a:p>
          <a:p>
            <a:pPr lvl="1"/>
            <a:r>
              <a:rPr lang="en-US" sz="1700" dirty="0" smtClean="0"/>
              <a:t>being standardized by </a:t>
            </a:r>
            <a:r>
              <a:rPr lang="en-US" sz="1700" dirty="0" err="1" smtClean="0"/>
              <a:t>Khronos</a:t>
            </a:r>
            <a:endParaRPr lang="en-US" sz="1700" dirty="0" smtClean="0"/>
          </a:p>
          <a:p>
            <a:r>
              <a:rPr lang="en-US" sz="2000" dirty="0" smtClean="0"/>
              <a:t>First public working draft April 2012</a:t>
            </a:r>
          </a:p>
          <a:p>
            <a:pPr lvl="1"/>
            <a:r>
              <a:rPr lang="en-US" sz="1700" dirty="0">
                <a:hlinkClick r:id="rId2"/>
              </a:rPr>
              <a:t>http://www.khronos.org/webcl</a:t>
            </a:r>
            <a:r>
              <a:rPr lang="en-US" sz="1700" dirty="0" smtClean="0">
                <a:hlinkClick r:id="rId2"/>
              </a:rPr>
              <a:t>/</a:t>
            </a:r>
            <a:endParaRPr lang="en-US" sz="1700" dirty="0" smtClean="0"/>
          </a:p>
        </p:txBody>
      </p:sp>
      <p:sp>
        <p:nvSpPr>
          <p:cNvPr id="2" name="Title 1"/>
          <p:cNvSpPr>
            <a:spLocks noGrp="1"/>
          </p:cNvSpPr>
          <p:nvPr>
            <p:ph type="title"/>
          </p:nvPr>
        </p:nvSpPr>
        <p:spPr/>
        <p:txBody>
          <a:bodyPr/>
          <a:lstStyle/>
          <a:p>
            <a:r>
              <a:rPr lang="en-US" dirty="0" err="1" smtClean="0"/>
              <a:t>WebCL</a:t>
            </a:r>
            <a:r>
              <a:rPr lang="en-US" dirty="0" smtClean="0"/>
              <a:t> overview</a:t>
            </a:r>
            <a:endParaRPr lang="en-US" dirty="0"/>
          </a:p>
        </p:txBody>
      </p:sp>
      <p:pic>
        <p:nvPicPr>
          <p:cNvPr id="19" name="Picture 18"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20" name="Picture 19" descr="WebCL wd screensho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19501" y="685899"/>
            <a:ext cx="2619369" cy="3111551"/>
          </a:xfrm>
          <a:prstGeom prst="rect">
            <a:avLst/>
          </a:prstGeom>
          <a:solidFill>
            <a:srgbClr val="FFFFFF">
              <a:shade val="85000"/>
            </a:srgbClr>
          </a:solidFill>
          <a:ln w="88900" cap="sq">
            <a:solidFill>
              <a:srgbClr val="FFFFFF"/>
            </a:solidFill>
            <a:miter lim="800000"/>
          </a:ln>
          <a:effectLst>
            <a:outerShdw blurRad="50800" dist="38100" dir="2700000" algn="br" rotWithShape="0">
              <a:srgbClr val="000000">
                <a:alpha val="43000"/>
              </a:srgbClr>
            </a:outerShdw>
          </a:effectLst>
          <a:scene3d>
            <a:camera prst="perspectiveLeft" fov="2700000">
              <a:rot lat="0" lon="1200000" rev="0"/>
            </a:camera>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77500" lnSpcReduction="20000"/>
          </a:bodyPr>
          <a:lstStyle/>
          <a:p>
            <a:r>
              <a:rPr lang="en-US" dirty="0" smtClean="0"/>
              <a:t>Features</a:t>
            </a:r>
          </a:p>
          <a:p>
            <a:pPr lvl="1"/>
            <a:r>
              <a:rPr lang="en-US" dirty="0" smtClean="0"/>
              <a:t>C-based cross-platform API</a:t>
            </a:r>
          </a:p>
          <a:p>
            <a:pPr lvl="1"/>
            <a:r>
              <a:rPr lang="en-US" dirty="0" smtClean="0"/>
              <a:t>Kernels use a subset of C99 and extensions</a:t>
            </a:r>
          </a:p>
          <a:p>
            <a:pPr lvl="2"/>
            <a:r>
              <a:rPr lang="en-US" dirty="0" smtClean="0"/>
              <a:t>Vector extensions (&lt;type&gt;</a:t>
            </a:r>
            <a:r>
              <a:rPr lang="en-US" i="1" dirty="0" smtClean="0"/>
              <a:t>N</a:t>
            </a:r>
            <a:r>
              <a:rPr lang="en-US" dirty="0" smtClean="0"/>
              <a:t>)</a:t>
            </a:r>
          </a:p>
          <a:p>
            <a:pPr lvl="2"/>
            <a:r>
              <a:rPr lang="en-US" dirty="0" smtClean="0"/>
              <a:t>No recursion, no function pointers</a:t>
            </a:r>
          </a:p>
          <a:p>
            <a:pPr lvl="2"/>
            <a:r>
              <a:rPr lang="en-US" dirty="0" smtClean="0"/>
              <a:t>No dynamic memory (</a:t>
            </a:r>
            <a:r>
              <a:rPr lang="en-US" dirty="0" err="1" smtClean="0"/>
              <a:t>malloc</a:t>
            </a:r>
            <a:r>
              <a:rPr lang="en-US" dirty="0" smtClean="0"/>
              <a:t>, free…), no standard </a:t>
            </a:r>
            <a:r>
              <a:rPr lang="en-US" dirty="0" err="1" smtClean="0"/>
              <a:t>libc</a:t>
            </a:r>
            <a:r>
              <a:rPr lang="en-US" dirty="0" smtClean="0"/>
              <a:t> methods (</a:t>
            </a:r>
            <a:r>
              <a:rPr lang="en-US" dirty="0" err="1" smtClean="0"/>
              <a:t>memcpy</a:t>
            </a:r>
            <a:r>
              <a:rPr lang="en-US" dirty="0" smtClean="0"/>
              <a:t>…)</a:t>
            </a:r>
          </a:p>
          <a:p>
            <a:pPr lvl="1"/>
            <a:r>
              <a:rPr lang="en-US" dirty="0" smtClean="0"/>
              <a:t>Well-defined numerical accuracy both for </a:t>
            </a:r>
            <a:r>
              <a:rPr lang="en-US" dirty="0" err="1" smtClean="0"/>
              <a:t>intergers</a:t>
            </a:r>
            <a:r>
              <a:rPr lang="en-US" dirty="0" smtClean="0"/>
              <a:t> and floats</a:t>
            </a:r>
          </a:p>
          <a:p>
            <a:pPr lvl="1"/>
            <a:r>
              <a:rPr lang="en-US" dirty="0" smtClean="0"/>
              <a:t>Rich-set of built-in functions (e.g. as GLSL and more)</a:t>
            </a:r>
          </a:p>
          <a:p>
            <a:pPr lvl="2"/>
            <a:r>
              <a:rPr lang="en-US" dirty="0" smtClean="0"/>
              <a:t>But no random method</a:t>
            </a:r>
          </a:p>
          <a:p>
            <a:pPr lvl="1"/>
            <a:r>
              <a:rPr lang="en-US" dirty="0" smtClean="0"/>
              <a:t>Close to the hardware</a:t>
            </a:r>
          </a:p>
          <a:p>
            <a:pPr lvl="2"/>
            <a:r>
              <a:rPr lang="en-US" dirty="0" smtClean="0"/>
              <a:t>Control over memory use</a:t>
            </a:r>
          </a:p>
          <a:p>
            <a:pPr lvl="2"/>
            <a:r>
              <a:rPr lang="en-US" dirty="0" smtClean="0"/>
              <a:t>Control over thread scheduling</a:t>
            </a:r>
          </a:p>
        </p:txBody>
      </p:sp>
      <p:sp>
        <p:nvSpPr>
          <p:cNvPr id="3" name="Title 2"/>
          <p:cNvSpPr>
            <a:spLocks noGrp="1"/>
          </p:cNvSpPr>
          <p:nvPr>
            <p:ph type="title"/>
          </p:nvPr>
        </p:nvSpPr>
        <p:spPr/>
        <p:txBody>
          <a:bodyPr/>
          <a:lstStyle/>
          <a:p>
            <a:r>
              <a:rPr lang="en-US" dirty="0" smtClean="0"/>
              <a:t>OpenCL overview</a:t>
            </a:r>
            <a:endParaRPr lang="en-US" dirty="0"/>
          </a:p>
        </p:txBody>
      </p:sp>
    </p:spTree>
    <p:extLst>
      <p:ext uri="{BB962C8B-B14F-4D97-AF65-F5344CB8AC3E}">
        <p14:creationId xmlns:p14="http://schemas.microsoft.com/office/powerpoint/2010/main" val="371021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29363" y="1157338"/>
            <a:ext cx="3144821" cy="2187992"/>
          </a:xfrm>
          <a:prstGeom prst="rect">
            <a:avLst/>
          </a:prstGeom>
        </p:spPr>
      </p:pic>
      <p:sp>
        <p:nvSpPr>
          <p:cNvPr id="3" name="Content Placeholder 2"/>
          <p:cNvSpPr>
            <a:spLocks noGrp="1"/>
          </p:cNvSpPr>
          <p:nvPr>
            <p:ph type="body" idx="1"/>
          </p:nvPr>
        </p:nvSpPr>
        <p:spPr/>
        <p:txBody>
          <a:bodyPr>
            <a:normAutofit/>
          </a:bodyPr>
          <a:lstStyle/>
          <a:p>
            <a:r>
              <a:rPr lang="en-US" sz="1800" dirty="0" smtClean="0"/>
              <a:t>A </a:t>
            </a:r>
            <a:r>
              <a:rPr lang="en-US" sz="1800" b="1" i="1" dirty="0" smtClean="0">
                <a:solidFill>
                  <a:srgbClr val="4F81BD"/>
                </a:solidFill>
              </a:rPr>
              <a:t>host</a:t>
            </a:r>
            <a:r>
              <a:rPr lang="en-US" sz="1800" dirty="0" smtClean="0">
                <a:solidFill>
                  <a:srgbClr val="4F81BD"/>
                </a:solidFill>
              </a:rPr>
              <a:t> </a:t>
            </a:r>
            <a:r>
              <a:rPr lang="en-US" sz="1800" dirty="0" smtClean="0"/>
              <a:t>is connected to one or more </a:t>
            </a:r>
            <a:r>
              <a:rPr lang="en-US" sz="1800" b="1" i="1" dirty="0">
                <a:solidFill>
                  <a:srgbClr val="4F81BD"/>
                </a:solidFill>
              </a:rPr>
              <a:t>C</a:t>
            </a:r>
            <a:r>
              <a:rPr lang="en-US" sz="1800" b="1" i="1" dirty="0" smtClean="0">
                <a:solidFill>
                  <a:srgbClr val="4F81BD"/>
                </a:solidFill>
              </a:rPr>
              <a:t>ompute devices</a:t>
            </a:r>
          </a:p>
          <a:p>
            <a:r>
              <a:rPr lang="en-US" sz="1800" dirty="0" smtClean="0"/>
              <a:t>Compute device </a:t>
            </a:r>
          </a:p>
          <a:p>
            <a:pPr lvl="1"/>
            <a:r>
              <a:rPr lang="en-US" sz="1500" dirty="0" smtClean="0"/>
              <a:t>A collection of one or </a:t>
            </a:r>
            <a:r>
              <a:rPr lang="en-US" sz="1500" dirty="0" smtClean="0">
                <a:solidFill>
                  <a:srgbClr val="4F81BD"/>
                </a:solidFill>
              </a:rPr>
              <a:t>more</a:t>
            </a:r>
            <a:r>
              <a:rPr lang="en-US" sz="1500" i="1" dirty="0" smtClean="0">
                <a:solidFill>
                  <a:srgbClr val="4F81BD"/>
                </a:solidFill>
              </a:rPr>
              <a:t> </a:t>
            </a:r>
            <a:r>
              <a:rPr lang="en-US" sz="1500" b="1" i="1" dirty="0" smtClean="0">
                <a:solidFill>
                  <a:srgbClr val="4F81BD"/>
                </a:solidFill>
              </a:rPr>
              <a:t>compute </a:t>
            </a:r>
            <a:br>
              <a:rPr lang="en-US" sz="1500" b="1" i="1" dirty="0" smtClean="0">
                <a:solidFill>
                  <a:srgbClr val="4F81BD"/>
                </a:solidFill>
              </a:rPr>
            </a:br>
            <a:r>
              <a:rPr lang="en-US" sz="1500" b="1" i="1" dirty="0" smtClean="0">
                <a:solidFill>
                  <a:srgbClr val="4F81BD"/>
                </a:solidFill>
              </a:rPr>
              <a:t>units</a:t>
            </a:r>
            <a:r>
              <a:rPr lang="en-US" sz="1500" b="1" dirty="0" smtClean="0"/>
              <a:t> </a:t>
            </a:r>
            <a:r>
              <a:rPr lang="en-US" sz="1500" dirty="0" smtClean="0"/>
              <a:t>(~ cores)</a:t>
            </a:r>
          </a:p>
          <a:p>
            <a:pPr lvl="1"/>
            <a:r>
              <a:rPr lang="en-US" sz="1500" dirty="0" smtClean="0"/>
              <a:t>A compute unit is composed of </a:t>
            </a:r>
            <a:br>
              <a:rPr lang="en-US" sz="1500" dirty="0" smtClean="0"/>
            </a:br>
            <a:r>
              <a:rPr lang="en-US" sz="1500" dirty="0" smtClean="0"/>
              <a:t>one or more </a:t>
            </a:r>
            <a:r>
              <a:rPr lang="en-US" sz="1500" b="1" i="1" dirty="0" smtClean="0">
                <a:solidFill>
                  <a:srgbClr val="4F81BD"/>
                </a:solidFill>
              </a:rPr>
              <a:t>processing</a:t>
            </a:r>
            <a:br>
              <a:rPr lang="en-US" sz="1500" b="1" i="1" dirty="0" smtClean="0">
                <a:solidFill>
                  <a:srgbClr val="4F81BD"/>
                </a:solidFill>
              </a:rPr>
            </a:br>
            <a:r>
              <a:rPr lang="en-US" sz="1500" b="1" i="1" dirty="0" smtClean="0">
                <a:solidFill>
                  <a:srgbClr val="4F81BD"/>
                </a:solidFill>
              </a:rPr>
              <a:t>elements</a:t>
            </a:r>
            <a:r>
              <a:rPr lang="en-US" sz="1500" b="1" i="1" dirty="0" smtClean="0"/>
              <a:t> </a:t>
            </a:r>
            <a:r>
              <a:rPr lang="en-US" sz="1500" dirty="0" smtClean="0"/>
              <a:t>(~ threads)</a:t>
            </a:r>
          </a:p>
          <a:p>
            <a:pPr lvl="1"/>
            <a:r>
              <a:rPr lang="en-US" sz="1500" dirty="0" smtClean="0"/>
              <a:t>Processing elements execute code as </a:t>
            </a:r>
            <a:r>
              <a:rPr lang="en-US" sz="1500" dirty="0" smtClean="0">
                <a:solidFill>
                  <a:srgbClr val="4F81BD"/>
                </a:solidFill>
              </a:rPr>
              <a:t>SIMD</a:t>
            </a:r>
            <a:r>
              <a:rPr lang="en-US" sz="1500" dirty="0" smtClean="0"/>
              <a:t> or </a:t>
            </a:r>
            <a:r>
              <a:rPr lang="en-US" sz="1500" dirty="0" smtClean="0">
                <a:solidFill>
                  <a:srgbClr val="4F81BD"/>
                </a:solidFill>
              </a:rPr>
              <a:t>SPMD</a:t>
            </a:r>
          </a:p>
        </p:txBody>
      </p:sp>
      <p:sp>
        <p:nvSpPr>
          <p:cNvPr id="2" name="Title 1"/>
          <p:cNvSpPr>
            <a:spLocks noGrp="1"/>
          </p:cNvSpPr>
          <p:nvPr>
            <p:ph type="title"/>
          </p:nvPr>
        </p:nvSpPr>
        <p:spPr/>
        <p:txBody>
          <a:bodyPr/>
          <a:lstStyle/>
          <a:p>
            <a:r>
              <a:rPr lang="en-US" dirty="0" smtClean="0"/>
              <a:t>OpenCL Device Model</a:t>
            </a:r>
            <a:endParaRPr lang="en-US" dirty="0"/>
          </a:p>
        </p:txBody>
      </p:sp>
      <p:pic>
        <p:nvPicPr>
          <p:cNvPr id="6" name="Picture 13" descr="OpenCL_Logo_RGB.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38010" y="3769519"/>
            <a:ext cx="383646" cy="345281"/>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1365717" y="2946518"/>
            <a:ext cx="2940963" cy="10272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70000" lnSpcReduction="20000"/>
          </a:bodyPr>
          <a:lstStyle/>
          <a:p>
            <a:r>
              <a:rPr lang="en-US" sz="2000" b="1" dirty="0" smtClean="0">
                <a:solidFill>
                  <a:srgbClr val="4F81BD"/>
                </a:solidFill>
              </a:rPr>
              <a:t>Kernel</a:t>
            </a:r>
          </a:p>
          <a:p>
            <a:pPr lvl="1"/>
            <a:r>
              <a:rPr lang="en-US" sz="1700" dirty="0"/>
              <a:t>B</a:t>
            </a:r>
            <a:r>
              <a:rPr lang="en-US" sz="1700" dirty="0" smtClean="0"/>
              <a:t>asic unit of executable code (</a:t>
            </a:r>
            <a:r>
              <a:rPr lang="en-US" sz="1700" dirty="0" smtClean="0">
                <a:solidFill>
                  <a:srgbClr val="4F81BD"/>
                </a:solidFill>
              </a:rPr>
              <a:t>~</a:t>
            </a:r>
            <a:r>
              <a:rPr lang="en-US" sz="1700" dirty="0" smtClean="0"/>
              <a:t> </a:t>
            </a:r>
            <a:r>
              <a:rPr lang="en-US" sz="1700" dirty="0" smtClean="0">
                <a:solidFill>
                  <a:srgbClr val="4F81BD"/>
                </a:solidFill>
              </a:rPr>
              <a:t>DLL entry point</a:t>
            </a:r>
            <a:r>
              <a:rPr lang="en-US" sz="1700" dirty="0" smtClean="0"/>
              <a:t>)</a:t>
            </a:r>
          </a:p>
          <a:p>
            <a:pPr lvl="1"/>
            <a:r>
              <a:rPr lang="en-US" sz="1700" dirty="0" smtClean="0">
                <a:solidFill>
                  <a:srgbClr val="4F81BD"/>
                </a:solidFill>
              </a:rPr>
              <a:t>Data-parallel </a:t>
            </a:r>
            <a:r>
              <a:rPr lang="en-US" sz="1700" dirty="0" smtClean="0"/>
              <a:t>or </a:t>
            </a:r>
            <a:r>
              <a:rPr lang="en-US" sz="1700" dirty="0" smtClean="0">
                <a:solidFill>
                  <a:srgbClr val="4F81BD"/>
                </a:solidFill>
              </a:rPr>
              <a:t>task-parallel</a:t>
            </a:r>
          </a:p>
          <a:p>
            <a:r>
              <a:rPr lang="en-US" sz="2000" b="1" dirty="0" smtClean="0">
                <a:solidFill>
                  <a:srgbClr val="4F81BD"/>
                </a:solidFill>
              </a:rPr>
              <a:t>Program</a:t>
            </a:r>
          </a:p>
          <a:p>
            <a:pPr lvl="1"/>
            <a:r>
              <a:rPr lang="en-US" sz="1700" dirty="0" smtClean="0"/>
              <a:t>Collection of kernels and functions called by kernels</a:t>
            </a:r>
          </a:p>
          <a:p>
            <a:pPr lvl="1"/>
            <a:r>
              <a:rPr lang="en-US" sz="1700" dirty="0" smtClean="0"/>
              <a:t>Analogous to a dynamic library (DLL)</a:t>
            </a:r>
          </a:p>
          <a:p>
            <a:r>
              <a:rPr lang="en-US" sz="2000" b="1" dirty="0" smtClean="0">
                <a:solidFill>
                  <a:srgbClr val="4F81BD"/>
                </a:solidFill>
              </a:rPr>
              <a:t>Command Queue</a:t>
            </a:r>
          </a:p>
          <a:p>
            <a:pPr lvl="1"/>
            <a:r>
              <a:rPr lang="en-US" sz="1700" dirty="0" smtClean="0"/>
              <a:t>Control operations on OpenCL objects (memory transfers, kernels execution, synchronization)</a:t>
            </a:r>
          </a:p>
          <a:p>
            <a:pPr lvl="1"/>
            <a:r>
              <a:rPr lang="en-US" sz="1700" dirty="0" smtClean="0"/>
              <a:t>Commands queued </a:t>
            </a:r>
            <a:r>
              <a:rPr lang="en-US" sz="1700" i="1" dirty="0" smtClean="0">
                <a:solidFill>
                  <a:srgbClr val="4F81BD"/>
                </a:solidFill>
              </a:rPr>
              <a:t>in order</a:t>
            </a:r>
          </a:p>
          <a:p>
            <a:pPr lvl="1"/>
            <a:r>
              <a:rPr lang="en-US" sz="1700" dirty="0" smtClean="0"/>
              <a:t>Execution</a:t>
            </a:r>
            <a:r>
              <a:rPr lang="en-US" sz="1700" dirty="0" smtClean="0">
                <a:solidFill>
                  <a:srgbClr val="4F81BD"/>
                </a:solidFill>
              </a:rPr>
              <a:t> </a:t>
            </a:r>
            <a:r>
              <a:rPr lang="en-US" sz="1700" i="1" dirty="0" smtClean="0">
                <a:solidFill>
                  <a:srgbClr val="4F81BD"/>
                </a:solidFill>
              </a:rPr>
              <a:t>in-order </a:t>
            </a:r>
            <a:r>
              <a:rPr lang="en-US" sz="1700" dirty="0" smtClean="0"/>
              <a:t>or </a:t>
            </a:r>
            <a:r>
              <a:rPr lang="en-US" sz="1700" i="1" dirty="0" smtClean="0">
                <a:solidFill>
                  <a:srgbClr val="4F81BD"/>
                </a:solidFill>
              </a:rPr>
              <a:t>out-of-order</a:t>
            </a:r>
          </a:p>
          <a:p>
            <a:pPr lvl="1"/>
            <a:r>
              <a:rPr lang="en-US" sz="1700" dirty="0" smtClean="0"/>
              <a:t>Applications may use multiple command-queues per device</a:t>
            </a:r>
          </a:p>
          <a:p>
            <a:r>
              <a:rPr lang="en-US" sz="2000" b="1" dirty="0" smtClean="0">
                <a:solidFill>
                  <a:srgbClr val="4F81BD"/>
                </a:solidFill>
              </a:rPr>
              <a:t>Work-item</a:t>
            </a:r>
          </a:p>
          <a:p>
            <a:pPr lvl="1"/>
            <a:r>
              <a:rPr lang="en-US" sz="1700" dirty="0" smtClean="0"/>
              <a:t>An execution of a kernel by a processing element (~ thread)</a:t>
            </a:r>
          </a:p>
          <a:p>
            <a:r>
              <a:rPr lang="en-US" sz="2000" b="1" dirty="0" smtClean="0">
                <a:solidFill>
                  <a:srgbClr val="4F81BD"/>
                </a:solidFill>
              </a:rPr>
              <a:t>Work-group</a:t>
            </a:r>
          </a:p>
          <a:p>
            <a:pPr lvl="1"/>
            <a:r>
              <a:rPr lang="en-US" sz="1700" dirty="0" smtClean="0"/>
              <a:t>A collection of work-items that execute on a </a:t>
            </a:r>
            <a:r>
              <a:rPr lang="en-US" sz="1700" b="1" i="1" dirty="0" smtClean="0">
                <a:solidFill>
                  <a:srgbClr val="4F81BD"/>
                </a:solidFill>
              </a:rPr>
              <a:t>single</a:t>
            </a:r>
            <a:r>
              <a:rPr lang="en-US" sz="1700" dirty="0" smtClean="0">
                <a:solidFill>
                  <a:srgbClr val="4F81BD"/>
                </a:solidFill>
              </a:rPr>
              <a:t> </a:t>
            </a:r>
            <a:r>
              <a:rPr lang="en-US" sz="1700" dirty="0" smtClean="0"/>
              <a:t>compute unit (~ core)</a:t>
            </a:r>
            <a:endParaRPr lang="en-US" sz="1700" dirty="0"/>
          </a:p>
        </p:txBody>
      </p:sp>
      <p:sp>
        <p:nvSpPr>
          <p:cNvPr id="2" name="Title 1"/>
          <p:cNvSpPr>
            <a:spLocks noGrp="1"/>
          </p:cNvSpPr>
          <p:nvPr>
            <p:ph type="title"/>
          </p:nvPr>
        </p:nvSpPr>
        <p:spPr/>
        <p:txBody>
          <a:bodyPr/>
          <a:lstStyle/>
          <a:p>
            <a:r>
              <a:rPr lang="en-US" dirty="0" smtClean="0"/>
              <a:t>OpenCL Execution Model</a:t>
            </a:r>
            <a:endParaRPr lang="en-US" dirty="0"/>
          </a:p>
        </p:txBody>
      </p:sp>
      <p:grpSp>
        <p:nvGrpSpPr>
          <p:cNvPr id="4" name="Group 6"/>
          <p:cNvGrpSpPr>
            <a:grpSpLocks/>
          </p:cNvGrpSpPr>
          <p:nvPr/>
        </p:nvGrpSpPr>
        <p:grpSpPr bwMode="auto">
          <a:xfrm>
            <a:off x="5078673" y="711952"/>
            <a:ext cx="2045623" cy="1617728"/>
            <a:chOff x="3648" y="888"/>
            <a:chExt cx="1663" cy="2146"/>
          </a:xfrm>
          <a:effectLst>
            <a:outerShdw blurRad="50800" dist="38100" dir="2700000" algn="br">
              <a:srgbClr val="000000">
                <a:alpha val="43000"/>
              </a:srgbClr>
            </a:outerShdw>
          </a:effectLst>
        </p:grpSpPr>
        <p:sp>
          <p:nvSpPr>
            <p:cNvPr id="5" name="AutoShape 4"/>
            <p:cNvSpPr>
              <a:spLocks/>
            </p:cNvSpPr>
            <p:nvPr/>
          </p:nvSpPr>
          <p:spPr bwMode="auto">
            <a:xfrm>
              <a:off x="3648" y="888"/>
              <a:ext cx="1663" cy="1038"/>
            </a:xfrm>
            <a:prstGeom prst="roundRect">
              <a:avLst>
                <a:gd name="adj" fmla="val 4954"/>
              </a:avLst>
            </a:prstGeom>
            <a:solidFill>
              <a:srgbClr val="20538D">
                <a:alpha val="28627"/>
              </a:srgbClr>
            </a:solidFill>
            <a:ln w="6350">
              <a:solidFill>
                <a:schemeClr val="tx1">
                  <a:alpha val="41960"/>
                </a:schemeClr>
              </a:solidFill>
              <a:miter lim="800000"/>
              <a:headEnd/>
              <a:tailEnd/>
            </a:ln>
          </p:spPr>
          <p:txBody>
            <a:bodyPr lIns="0" tIns="0" rIns="0" bIns="0"/>
            <a:lstStyle/>
            <a:p>
              <a:pPr>
                <a:lnSpc>
                  <a:spcPct val="99000"/>
                </a:lnSpc>
              </a:pPr>
              <a:endParaRPr lang="en-US" sz="1200" dirty="0">
                <a:solidFill>
                  <a:srgbClr val="FFFFFF"/>
                </a:solidFill>
                <a:latin typeface="Myriad Set Text"/>
                <a:ea typeface="ヒラギノ角ゴ ProN W3"/>
                <a:cs typeface="ヒラギノ角ゴ ProN W3"/>
                <a:sym typeface="Myriad Set Text"/>
              </a:endParaRPr>
            </a:p>
          </p:txBody>
        </p:sp>
        <p:pic>
          <p:nvPicPr>
            <p:cNvPr id="6" name="Picture 5"/>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17" y="1636"/>
              <a:ext cx="739" cy="1398"/>
            </a:xfrm>
            <a:prstGeom prst="rect">
              <a:avLst/>
            </a:prstGeom>
            <a:noFill/>
            <a:ln w="25400">
              <a:noFill/>
              <a:miter lim="800000"/>
              <a:headEnd/>
              <a:tailEnd/>
            </a:ln>
          </p:spPr>
        </p:pic>
        <p:pic>
          <p:nvPicPr>
            <p:cNvPr id="7"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65" y="1636"/>
              <a:ext cx="739" cy="1398"/>
            </a:xfrm>
            <a:prstGeom prst="rect">
              <a:avLst/>
            </a:prstGeom>
            <a:noFill/>
            <a:ln w="25400">
              <a:noFill/>
              <a:miter lim="800000"/>
              <a:headEnd/>
              <a:tailEnd/>
            </a:ln>
          </p:spPr>
        </p:pic>
        <p:sp>
          <p:nvSpPr>
            <p:cNvPr id="8" name="Rectangle 7"/>
            <p:cNvSpPr>
              <a:spLocks/>
            </p:cNvSpPr>
            <p:nvPr/>
          </p:nvSpPr>
          <p:spPr bwMode="auto">
            <a:xfrm>
              <a:off x="3881" y="1849"/>
              <a:ext cx="336" cy="136"/>
            </a:xfrm>
            <a:prstGeom prst="rect">
              <a:avLst/>
            </a:prstGeom>
            <a:noFill/>
            <a:ln w="12700">
              <a:noFill/>
              <a:miter lim="800000"/>
              <a:headEnd/>
              <a:tailEnd/>
            </a:ln>
          </p:spPr>
          <p:txBody>
            <a:bodyPr lIns="0" tIns="0" rIns="0" bIns="0"/>
            <a:lstStyle/>
            <a:p>
              <a:pPr marL="28086" algn="ctr">
                <a:lnSpc>
                  <a:spcPct val="99000"/>
                </a:lnSpc>
                <a:tabLst>
                  <a:tab pos="51286" algn="l"/>
                  <a:tab pos="578804" algn="l"/>
                  <a:tab pos="1106321" algn="l"/>
                  <a:tab pos="1632618" algn="l"/>
                  <a:tab pos="2158914" algn="l"/>
                </a:tabLst>
              </a:pPr>
              <a:r>
                <a:rPr lang="en-US" sz="900" b="1" dirty="0">
                  <a:solidFill>
                    <a:srgbClr val="003434"/>
                  </a:solidFill>
                  <a:latin typeface="Arial Narrow" pitchFamily="34" charset="0"/>
                  <a:ea typeface="ヒラギノ角ゴ ProN W3"/>
                  <a:cs typeface="ヒラギノ角ゴ ProN W3"/>
                  <a:sym typeface="Myriad Set Semibold"/>
                </a:rPr>
                <a:t>Queue</a:t>
              </a:r>
            </a:p>
          </p:txBody>
        </p:sp>
        <p:sp>
          <p:nvSpPr>
            <p:cNvPr id="9" name="Rectangle 8"/>
            <p:cNvSpPr>
              <a:spLocks/>
            </p:cNvSpPr>
            <p:nvPr/>
          </p:nvSpPr>
          <p:spPr bwMode="auto">
            <a:xfrm>
              <a:off x="4729" y="1849"/>
              <a:ext cx="336" cy="136"/>
            </a:xfrm>
            <a:prstGeom prst="rect">
              <a:avLst/>
            </a:prstGeom>
            <a:noFill/>
            <a:ln w="12700">
              <a:noFill/>
              <a:miter lim="800000"/>
              <a:headEnd/>
              <a:tailEnd/>
            </a:ln>
          </p:spPr>
          <p:txBody>
            <a:bodyPr lIns="0" tIns="0" rIns="0" bIns="0"/>
            <a:lstStyle/>
            <a:p>
              <a:pPr marL="28086" algn="ctr">
                <a:lnSpc>
                  <a:spcPct val="99000"/>
                </a:lnSpc>
                <a:tabLst>
                  <a:tab pos="51286" algn="l"/>
                  <a:tab pos="578804" algn="l"/>
                  <a:tab pos="1106321" algn="l"/>
                  <a:tab pos="1632618" algn="l"/>
                  <a:tab pos="2158914" algn="l"/>
                </a:tabLst>
              </a:pPr>
              <a:r>
                <a:rPr lang="en-US" sz="900" b="1" dirty="0">
                  <a:solidFill>
                    <a:srgbClr val="003434"/>
                  </a:solidFill>
                  <a:latin typeface="Arial Narrow" pitchFamily="34" charset="0"/>
                  <a:ea typeface="ヒラギノ角ゴ ProN W3"/>
                  <a:cs typeface="ヒラギノ角ゴ ProN W3"/>
                  <a:sym typeface="Myriad Set Semibold"/>
                </a:rPr>
                <a:t>Queue</a:t>
              </a:r>
            </a:p>
          </p:txBody>
        </p:sp>
        <p:sp>
          <p:nvSpPr>
            <p:cNvPr id="10" name="Rectangle 9"/>
            <p:cNvSpPr>
              <a:spLocks/>
            </p:cNvSpPr>
            <p:nvPr/>
          </p:nvSpPr>
          <p:spPr bwMode="auto">
            <a:xfrm>
              <a:off x="4231" y="1677"/>
              <a:ext cx="465" cy="177"/>
            </a:xfrm>
            <a:prstGeom prst="rect">
              <a:avLst/>
            </a:prstGeom>
            <a:noFill/>
            <a:ln w="12700">
              <a:noFill/>
              <a:miter lim="800000"/>
              <a:headEnd/>
              <a:tailEnd/>
            </a:ln>
          </p:spPr>
          <p:txBody>
            <a:bodyPr lIns="0" tIns="0" rIns="0" bIns="0"/>
            <a:lstStyle/>
            <a:p>
              <a:pPr marL="28086" algn="ctr">
                <a:lnSpc>
                  <a:spcPct val="99000"/>
                </a:lnSpc>
                <a:tabLst>
                  <a:tab pos="51286" algn="l"/>
                  <a:tab pos="578804" algn="l"/>
                  <a:tab pos="1106321" algn="l"/>
                  <a:tab pos="1632618" algn="l"/>
                  <a:tab pos="2158914" algn="l"/>
                </a:tabLst>
              </a:pPr>
              <a:r>
                <a:rPr lang="en-US" b="1" dirty="0">
                  <a:latin typeface="Arial Narrow" pitchFamily="34" charset="0"/>
                  <a:ea typeface="ヒラギノ角ゴ ProN W3"/>
                  <a:cs typeface="ヒラギノ角ゴ ProN W3"/>
                  <a:sym typeface="Myriad Set Semibold"/>
                </a:rPr>
                <a:t>Context</a:t>
              </a:r>
            </a:p>
          </p:txBody>
        </p:sp>
        <p:sp>
          <p:nvSpPr>
            <p:cNvPr id="11" name="Rounded Rectangle 10"/>
            <p:cNvSpPr/>
            <p:nvPr/>
          </p:nvSpPr>
          <p:spPr bwMode="auto">
            <a:xfrm>
              <a:off x="3806"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lnSpc>
                  <a:spcPct val="99000"/>
                </a:lnSpc>
                <a:tabLst>
                  <a:tab pos="52324" algn="l"/>
                  <a:tab pos="579231" algn="l"/>
                  <a:tab pos="1106660" algn="l"/>
                  <a:tab pos="1633566" algn="l"/>
                  <a:tab pos="2159949" algn="l"/>
                </a:tabLst>
                <a:defRPr/>
              </a:pPr>
              <a:r>
                <a:rPr lang="en-US" sz="1200" b="1" dirty="0">
                  <a:solidFill>
                    <a:schemeClr val="tx1"/>
                  </a:solidFill>
                  <a:latin typeface="Arial Black" pitchFamily="34" charset="0"/>
                  <a:ea typeface="ヒラギノ角ゴ ProN W3" charset="-128"/>
                  <a:sym typeface="Myriad Set Text" charset="0"/>
                </a:rPr>
                <a:t> </a:t>
              </a:r>
            </a:p>
            <a:p>
              <a:pPr algn="ctr">
                <a:lnSpc>
                  <a:spcPct val="99000"/>
                </a:lnSpc>
                <a:tabLst>
                  <a:tab pos="52324" algn="l"/>
                  <a:tab pos="579231" algn="l"/>
                  <a:tab pos="1106660" algn="l"/>
                  <a:tab pos="1633566" algn="l"/>
                  <a:tab pos="2159949" algn="l"/>
                </a:tabLst>
                <a:defRPr/>
              </a:pPr>
              <a:r>
                <a:rPr lang="en-US" sz="1200" b="1" dirty="0">
                  <a:solidFill>
                    <a:schemeClr val="tx1"/>
                  </a:solidFill>
                  <a:latin typeface="Arial Black" pitchFamily="34" charset="0"/>
                  <a:ea typeface="ヒラギノ角ゴ ProN W3" charset="-128"/>
                  <a:sym typeface="Myriad Set Text" charset="0"/>
                </a:rPr>
                <a:t>GPU</a:t>
              </a:r>
            </a:p>
          </p:txBody>
        </p:sp>
        <p:sp>
          <p:nvSpPr>
            <p:cNvPr id="12" name="Rounded Rectangle 11"/>
            <p:cNvSpPr/>
            <p:nvPr/>
          </p:nvSpPr>
          <p:spPr bwMode="auto">
            <a:xfrm>
              <a:off x="4650" y="1071"/>
              <a:ext cx="514" cy="514"/>
            </a:xfrm>
            <a:prstGeom prst="round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2700000" scaled="0"/>
              <a:tileRect/>
            </a:gradFill>
            <a:ln w="76200">
              <a:headEnd type="oval" w="med" len="med"/>
              <a:tailEnd type="none" w="med" len="med"/>
            </a:ln>
          </p:spPr>
          <p:style>
            <a:lnRef idx="2">
              <a:schemeClr val="dk1"/>
            </a:lnRef>
            <a:fillRef idx="1">
              <a:schemeClr val="lt1"/>
            </a:fillRef>
            <a:effectRef idx="0">
              <a:schemeClr val="dk1"/>
            </a:effectRef>
            <a:fontRef idx="minor">
              <a:schemeClr val="dk1"/>
            </a:fontRef>
          </p:style>
          <p:txBody>
            <a:bodyPr lIns="39182" tIns="19591" rIns="39182" bIns="19591"/>
            <a:lstStyle/>
            <a:p>
              <a:pPr algn="ctr">
                <a:lnSpc>
                  <a:spcPct val="99000"/>
                </a:lnSpc>
                <a:tabLst>
                  <a:tab pos="52324" algn="l"/>
                  <a:tab pos="579231" algn="l"/>
                  <a:tab pos="1106660" algn="l"/>
                  <a:tab pos="1633566" algn="l"/>
                  <a:tab pos="2159949" algn="l"/>
                </a:tabLst>
                <a:defRPr/>
              </a:pPr>
              <a:r>
                <a:rPr lang="en-US" sz="1200" b="1" dirty="0">
                  <a:solidFill>
                    <a:schemeClr val="tx1"/>
                  </a:solidFill>
                  <a:latin typeface="Arial Black" pitchFamily="34" charset="0"/>
                  <a:ea typeface="ヒラギノ角ゴ ProN W3" charset="-128"/>
                  <a:sym typeface="Myriad Set Text" charset="0"/>
                </a:rPr>
                <a:t> </a:t>
              </a:r>
            </a:p>
            <a:p>
              <a:pPr algn="ctr">
                <a:lnSpc>
                  <a:spcPct val="99000"/>
                </a:lnSpc>
                <a:tabLst>
                  <a:tab pos="52324" algn="l"/>
                  <a:tab pos="579231" algn="l"/>
                  <a:tab pos="1106660" algn="l"/>
                  <a:tab pos="1633566" algn="l"/>
                  <a:tab pos="2159949" algn="l"/>
                </a:tabLst>
                <a:defRPr/>
              </a:pPr>
              <a:r>
                <a:rPr lang="en-US" sz="1200" b="1" dirty="0">
                  <a:solidFill>
                    <a:schemeClr val="tx1"/>
                  </a:solidFill>
                  <a:latin typeface="Arial Black" pitchFamily="34" charset="0"/>
                  <a:ea typeface="ヒラギノ角ゴ ProN W3" charset="-128"/>
                  <a:sym typeface="Myriad Set Text" charset="0"/>
                </a:rPr>
                <a:t>CPU</a:t>
              </a:r>
            </a:p>
          </p:txBody>
        </p:sp>
      </p:grpSp>
      <p:pic>
        <p:nvPicPr>
          <p:cNvPr id="14" name="Picture 13" descr="OpenCL_Logo_RGB.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38010" y="3769519"/>
            <a:ext cx="383646" cy="34528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OpenCL Work-group 2D analogy</a:t>
            </a:r>
            <a:endParaRPr lang="en-US" dirty="0"/>
          </a:p>
        </p:txBody>
      </p:sp>
      <p:pic>
        <p:nvPicPr>
          <p:cNvPr id="8" name="Picture 7" descr="7390776102_20b1267cdd_h.jpe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951" y="1413827"/>
            <a:ext cx="3393533" cy="2263062"/>
          </a:xfrm>
          <a:prstGeom prst="rect">
            <a:avLst/>
          </a:prstGeom>
        </p:spPr>
      </p:pic>
      <p:pic>
        <p:nvPicPr>
          <p:cNvPr id="9" name="Picture 8" descr="bee_pixelate.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46924" y="976422"/>
            <a:ext cx="1316719" cy="1188109"/>
          </a:xfrm>
          <a:prstGeom prst="rect">
            <a:avLst/>
          </a:prstGeom>
        </p:spPr>
      </p:pic>
      <p:sp>
        <p:nvSpPr>
          <p:cNvPr id="10" name="Rectangle 9"/>
          <p:cNvSpPr/>
          <p:nvPr/>
        </p:nvSpPr>
        <p:spPr>
          <a:xfrm>
            <a:off x="1983253" y="2339696"/>
            <a:ext cx="437942" cy="375353"/>
          </a:xfrm>
          <a:prstGeom prst="rect">
            <a:avLst/>
          </a:prstGeom>
          <a:noFill/>
          <a:ln w="19050" cmpd="sng">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9" idx="0"/>
          </p:cNvCxnSpPr>
          <p:nvPr/>
        </p:nvCxnSpPr>
        <p:spPr>
          <a:xfrm>
            <a:off x="5305284" y="976422"/>
            <a:ext cx="0" cy="118810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9" idx="1"/>
            <a:endCxn id="9" idx="3"/>
          </p:cNvCxnSpPr>
          <p:nvPr/>
        </p:nvCxnSpPr>
        <p:spPr>
          <a:xfrm>
            <a:off x="4646924" y="1570477"/>
            <a:ext cx="1316719" cy="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0" idx="0"/>
          </p:cNvCxnSpPr>
          <p:nvPr/>
        </p:nvCxnSpPr>
        <p:spPr>
          <a:xfrm flipV="1">
            <a:off x="2202224" y="976422"/>
            <a:ext cx="2444700" cy="1363274"/>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0" idx="2"/>
          </p:cNvCxnSpPr>
          <p:nvPr/>
        </p:nvCxnSpPr>
        <p:spPr>
          <a:xfrm flipV="1">
            <a:off x="2202224" y="2164531"/>
            <a:ext cx="3103060" cy="55051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646924" y="2561160"/>
            <a:ext cx="2454819" cy="1384995"/>
          </a:xfrm>
          <a:prstGeom prst="rect">
            <a:avLst/>
          </a:prstGeom>
          <a:noFill/>
        </p:spPr>
        <p:txBody>
          <a:bodyPr wrap="none" rtlCol="0">
            <a:spAutoFit/>
          </a:bodyPr>
          <a:lstStyle/>
          <a:p>
            <a:r>
              <a:rPr lang="en-US" dirty="0" smtClean="0"/>
              <a:t># work-items = # pixels</a:t>
            </a:r>
          </a:p>
          <a:p>
            <a:r>
              <a:rPr lang="en-US" dirty="0" smtClean="0"/>
              <a:t># work-groups = # tiles</a:t>
            </a:r>
          </a:p>
          <a:p>
            <a:r>
              <a:rPr lang="en-US" dirty="0" smtClean="0"/>
              <a:t>Work-group size = </a:t>
            </a:r>
            <a:r>
              <a:rPr lang="en-US" dirty="0" err="1" smtClean="0"/>
              <a:t>tileW</a:t>
            </a:r>
            <a:r>
              <a:rPr lang="en-US" dirty="0" smtClean="0"/>
              <a:t> * </a:t>
            </a:r>
            <a:r>
              <a:rPr lang="en-US" dirty="0" err="1" smtClean="0"/>
              <a:t>tileH</a:t>
            </a:r>
            <a:endParaRPr lang="en-US" dirty="0" smtClean="0"/>
          </a:p>
          <a:p>
            <a:endParaRPr lang="en-US" dirty="0"/>
          </a:p>
          <a:p>
            <a:r>
              <a:rPr lang="en-US" dirty="0" smtClean="0"/>
              <a:t>All threads in a workgroup run</a:t>
            </a:r>
          </a:p>
          <a:p>
            <a:r>
              <a:rPr lang="en-US" dirty="0" smtClean="0"/>
              <a:t>synchronously</a:t>
            </a:r>
            <a:endParaRPr lang="en-US" dirty="0"/>
          </a:p>
        </p:txBody>
      </p:sp>
      <p:pic>
        <p:nvPicPr>
          <p:cNvPr id="23" name="Picture 22" descr="OpenCL_Logo_RGB.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38010" y="3769519"/>
            <a:ext cx="383646" cy="345281"/>
          </a:xfrm>
          <a:prstGeom prst="rect">
            <a:avLst/>
          </a:prstGeom>
          <a:noFill/>
          <a:ln w="9525">
            <a:noFill/>
            <a:miter lim="800000"/>
            <a:headEnd/>
            <a:tailEnd/>
          </a:ln>
        </p:spPr>
      </p:pic>
      <p:cxnSp>
        <p:nvCxnSpPr>
          <p:cNvPr id="13" name="Straight Connector 12"/>
          <p:cNvCxnSpPr/>
          <p:nvPr/>
        </p:nvCxnSpPr>
        <p:spPr>
          <a:xfrm>
            <a:off x="4646924" y="1879197"/>
            <a:ext cx="1316719" cy="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646924" y="1279970"/>
            <a:ext cx="1316719" cy="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962732" y="976422"/>
            <a:ext cx="0" cy="118810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620497" y="976422"/>
            <a:ext cx="0" cy="118810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Lightning Bolt 3"/>
          <p:cNvSpPr/>
          <p:nvPr/>
        </p:nvSpPr>
        <p:spPr>
          <a:xfrm>
            <a:off x="5398888" y="97642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ightning Bolt 18"/>
          <p:cNvSpPr/>
          <p:nvPr/>
        </p:nvSpPr>
        <p:spPr>
          <a:xfrm>
            <a:off x="5688234" y="97642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ightning Bolt 19"/>
          <p:cNvSpPr/>
          <p:nvPr/>
        </p:nvSpPr>
        <p:spPr>
          <a:xfrm>
            <a:off x="5040698" y="97642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ightning Bolt 23"/>
          <p:cNvSpPr/>
          <p:nvPr/>
        </p:nvSpPr>
        <p:spPr>
          <a:xfrm>
            <a:off x="4747635" y="97642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ightning Bolt 24"/>
          <p:cNvSpPr/>
          <p:nvPr/>
        </p:nvSpPr>
        <p:spPr>
          <a:xfrm>
            <a:off x="5421038" y="1315879"/>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ightning Bolt 25"/>
          <p:cNvSpPr/>
          <p:nvPr/>
        </p:nvSpPr>
        <p:spPr>
          <a:xfrm>
            <a:off x="5710384" y="1315879"/>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Lightning Bolt 26"/>
          <p:cNvSpPr/>
          <p:nvPr/>
        </p:nvSpPr>
        <p:spPr>
          <a:xfrm>
            <a:off x="5062848" y="1315879"/>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ightning Bolt 27"/>
          <p:cNvSpPr/>
          <p:nvPr/>
        </p:nvSpPr>
        <p:spPr>
          <a:xfrm>
            <a:off x="4769785" y="1315879"/>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ightning Bolt 28"/>
          <p:cNvSpPr/>
          <p:nvPr/>
        </p:nvSpPr>
        <p:spPr>
          <a:xfrm>
            <a:off x="5392192" y="161157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ightning Bolt 29"/>
          <p:cNvSpPr/>
          <p:nvPr/>
        </p:nvSpPr>
        <p:spPr>
          <a:xfrm>
            <a:off x="5681538" y="161157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Lightning Bolt 30"/>
          <p:cNvSpPr/>
          <p:nvPr/>
        </p:nvSpPr>
        <p:spPr>
          <a:xfrm>
            <a:off x="5034002" y="161157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Lightning Bolt 31"/>
          <p:cNvSpPr/>
          <p:nvPr/>
        </p:nvSpPr>
        <p:spPr>
          <a:xfrm>
            <a:off x="4740939" y="1611572"/>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Lightning Bolt 32"/>
          <p:cNvSpPr/>
          <p:nvPr/>
        </p:nvSpPr>
        <p:spPr>
          <a:xfrm>
            <a:off x="5421038" y="1917024"/>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Lightning Bolt 33"/>
          <p:cNvSpPr/>
          <p:nvPr/>
        </p:nvSpPr>
        <p:spPr>
          <a:xfrm>
            <a:off x="5710384" y="1917024"/>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Lightning Bolt 34"/>
          <p:cNvSpPr/>
          <p:nvPr/>
        </p:nvSpPr>
        <p:spPr>
          <a:xfrm>
            <a:off x="5062848" y="1917024"/>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Lightning Bolt 35"/>
          <p:cNvSpPr/>
          <p:nvPr/>
        </p:nvSpPr>
        <p:spPr>
          <a:xfrm>
            <a:off x="4769785" y="1917024"/>
            <a:ext cx="130250" cy="247507"/>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646924" y="695771"/>
            <a:ext cx="542737" cy="276999"/>
          </a:xfrm>
          <a:prstGeom prst="rect">
            <a:avLst/>
          </a:prstGeom>
          <a:noFill/>
        </p:spPr>
        <p:txBody>
          <a:bodyPr wrap="none" rtlCol="0">
            <a:spAutoFit/>
          </a:bodyPr>
          <a:lstStyle/>
          <a:p>
            <a:r>
              <a:rPr lang="en-US" sz="1200" i="1" dirty="0" smtClean="0"/>
              <a:t>Local</a:t>
            </a:r>
            <a:endParaRPr lang="en-US" sz="1200" i="1" dirty="0"/>
          </a:p>
        </p:txBody>
      </p:sp>
      <p:sp>
        <p:nvSpPr>
          <p:cNvPr id="37" name="TextBox 36"/>
          <p:cNvSpPr txBox="1"/>
          <p:nvPr/>
        </p:nvSpPr>
        <p:spPr>
          <a:xfrm>
            <a:off x="511951" y="1088683"/>
            <a:ext cx="625542" cy="276999"/>
          </a:xfrm>
          <a:prstGeom prst="rect">
            <a:avLst/>
          </a:prstGeom>
          <a:noFill/>
        </p:spPr>
        <p:txBody>
          <a:bodyPr wrap="none" rtlCol="0">
            <a:spAutoFit/>
          </a:bodyPr>
          <a:lstStyle/>
          <a:p>
            <a:r>
              <a:rPr lang="en-US" sz="1200" i="1" dirty="0" smtClean="0"/>
              <a:t>Global</a:t>
            </a:r>
            <a:endParaRPr lang="en-US" sz="1200" i="1" dirty="0"/>
          </a:p>
        </p:txBody>
      </p:sp>
    </p:spTree>
    <p:extLst>
      <p:ext uri="{BB962C8B-B14F-4D97-AF65-F5344CB8AC3E}">
        <p14:creationId xmlns:p14="http://schemas.microsoft.com/office/powerpoint/2010/main" val="29067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0"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type="body" idx="1"/>
          </p:nvPr>
        </p:nvSpPr>
        <p:spPr/>
        <p:txBody>
          <a:bodyPr>
            <a:normAutofit lnSpcReduction="10000"/>
          </a:bodyPr>
          <a:lstStyle/>
          <a:p>
            <a:r>
              <a:rPr lang="en-US" sz="1500" dirty="0" smtClean="0"/>
              <a:t>On Host</a:t>
            </a:r>
          </a:p>
          <a:p>
            <a:pPr lvl="1"/>
            <a:r>
              <a:rPr lang="en-US" sz="1200" dirty="0" smtClean="0"/>
              <a:t>CPU RAM</a:t>
            </a:r>
          </a:p>
          <a:p>
            <a:r>
              <a:rPr lang="en-US" sz="1500" dirty="0" smtClean="0"/>
              <a:t>On Compute Device</a:t>
            </a:r>
          </a:p>
          <a:p>
            <a:pPr lvl="1"/>
            <a:r>
              <a:rPr lang="en-US" sz="1200" b="1" dirty="0" smtClean="0">
                <a:solidFill>
                  <a:srgbClr val="4F81BD"/>
                </a:solidFill>
              </a:rPr>
              <a:t>Global memory </a:t>
            </a:r>
            <a:r>
              <a:rPr lang="en-US" sz="1200" dirty="0" smtClean="0"/>
              <a:t>= GPU RAM</a:t>
            </a:r>
          </a:p>
          <a:p>
            <a:pPr lvl="1"/>
            <a:r>
              <a:rPr lang="en-US" sz="1200" b="1" dirty="0" smtClean="0">
                <a:solidFill>
                  <a:srgbClr val="4F81BD"/>
                </a:solidFill>
              </a:rPr>
              <a:t>Constant memory </a:t>
            </a:r>
            <a:r>
              <a:rPr lang="en-US" sz="1200" dirty="0" smtClean="0"/>
              <a:t>= cached global </a:t>
            </a:r>
            <a:br>
              <a:rPr lang="en-US" sz="1200" dirty="0" smtClean="0"/>
            </a:br>
            <a:r>
              <a:rPr lang="en-US" sz="1200" dirty="0" smtClean="0"/>
              <a:t>memory</a:t>
            </a:r>
          </a:p>
          <a:p>
            <a:pPr lvl="1"/>
            <a:r>
              <a:rPr lang="en-US" sz="1200" b="1" dirty="0" smtClean="0">
                <a:solidFill>
                  <a:srgbClr val="4F81BD"/>
                </a:solidFill>
              </a:rPr>
              <a:t>Texture memory </a:t>
            </a:r>
            <a:r>
              <a:rPr lang="en-US" sz="1200" dirty="0" smtClean="0"/>
              <a:t>= cached global </a:t>
            </a:r>
            <a:br>
              <a:rPr lang="en-US" sz="1200" dirty="0" smtClean="0"/>
            </a:br>
            <a:r>
              <a:rPr lang="en-US" sz="1200" dirty="0" smtClean="0"/>
              <a:t>memory optimized for streaming reads</a:t>
            </a:r>
          </a:p>
          <a:p>
            <a:pPr lvl="1"/>
            <a:r>
              <a:rPr lang="en-US" sz="1200" b="1" dirty="0" smtClean="0">
                <a:solidFill>
                  <a:srgbClr val="4F81BD"/>
                </a:solidFill>
              </a:rPr>
              <a:t>Local memory </a:t>
            </a:r>
            <a:r>
              <a:rPr lang="en-US" sz="1200" dirty="0" smtClean="0"/>
              <a:t>= high-speed memory</a:t>
            </a:r>
            <a:br>
              <a:rPr lang="en-US" sz="1200" dirty="0" smtClean="0"/>
            </a:br>
            <a:r>
              <a:rPr lang="en-US" sz="1200" dirty="0" smtClean="0"/>
              <a:t>shared among work-items of a </a:t>
            </a:r>
            <a:br>
              <a:rPr lang="en-US" sz="1200" dirty="0" smtClean="0"/>
            </a:br>
            <a:r>
              <a:rPr lang="en-US" sz="1200" dirty="0" smtClean="0"/>
              <a:t>work-group (~ L1 cache)</a:t>
            </a:r>
          </a:p>
          <a:p>
            <a:pPr lvl="1"/>
            <a:r>
              <a:rPr lang="en-US" sz="1200" b="1" dirty="0" smtClean="0">
                <a:solidFill>
                  <a:srgbClr val="4F81BD"/>
                </a:solidFill>
              </a:rPr>
              <a:t>Private memory </a:t>
            </a:r>
            <a:r>
              <a:rPr lang="en-US" sz="1200" dirty="0" smtClean="0"/>
              <a:t>= registers of a </a:t>
            </a:r>
            <a:br>
              <a:rPr lang="en-US" sz="1200" dirty="0" smtClean="0"/>
            </a:br>
            <a:r>
              <a:rPr lang="en-US" sz="1200" dirty="0" smtClean="0"/>
              <a:t>work-item, very fast memory</a:t>
            </a:r>
          </a:p>
          <a:p>
            <a:r>
              <a:rPr lang="en-US" sz="1500" dirty="0" smtClean="0"/>
              <a:t>Memory management is </a:t>
            </a:r>
            <a:r>
              <a:rPr lang="en-US" sz="1500" b="1" dirty="0" smtClean="0">
                <a:solidFill>
                  <a:srgbClr val="4F81BD"/>
                </a:solidFill>
              </a:rPr>
              <a:t>explicit</a:t>
            </a:r>
          </a:p>
          <a:p>
            <a:pPr lvl="1"/>
            <a:r>
              <a:rPr lang="en-US" sz="1200" dirty="0" smtClean="0"/>
              <a:t>App must move data </a:t>
            </a:r>
            <a:r>
              <a:rPr lang="en-US" sz="1200" i="1" dirty="0"/>
              <a:t>host </a:t>
            </a:r>
            <a:r>
              <a:rPr lang="en-US" sz="1200" i="1" dirty="0" smtClean="0"/>
              <a:t>➞ </a:t>
            </a:r>
            <a:r>
              <a:rPr lang="en-US" sz="1200" i="1" dirty="0"/>
              <a:t>global ➞ </a:t>
            </a:r>
            <a:r>
              <a:rPr lang="en-US" sz="1200" i="1" dirty="0" smtClean="0"/>
              <a:t>local</a:t>
            </a:r>
            <a:r>
              <a:rPr lang="en-US" sz="1200" dirty="0" smtClean="0"/>
              <a:t> and back</a:t>
            </a:r>
            <a:endParaRPr lang="en-US" sz="1200" dirty="0"/>
          </a:p>
        </p:txBody>
      </p:sp>
      <p:sp>
        <p:nvSpPr>
          <p:cNvPr id="2" name="Title 1"/>
          <p:cNvSpPr>
            <a:spLocks noGrp="1"/>
          </p:cNvSpPr>
          <p:nvPr>
            <p:ph type="title"/>
          </p:nvPr>
        </p:nvSpPr>
        <p:spPr/>
        <p:txBody>
          <a:bodyPr/>
          <a:lstStyle/>
          <a:p>
            <a:r>
              <a:rPr lang="en-US" dirty="0" smtClean="0"/>
              <a:t>OpenCL Memory Model</a:t>
            </a:r>
            <a:endParaRPr lang="en-US" dirty="0"/>
          </a:p>
        </p:txBody>
      </p:sp>
      <p:pic>
        <p:nvPicPr>
          <p:cNvPr id="14" name="Picture 13"/>
          <p:cNvPicPr>
            <a:picLocks noChangeAspect="1"/>
          </p:cNvPicPr>
          <p:nvPr/>
        </p:nvPicPr>
        <p:blipFill>
          <a:blip r:embed="rId3"/>
          <a:stretch>
            <a:fillRect/>
          </a:stretch>
        </p:blipFill>
        <p:spPr>
          <a:xfrm>
            <a:off x="3736632" y="725602"/>
            <a:ext cx="3441274" cy="2691491"/>
          </a:xfrm>
          <a:prstGeom prst="rect">
            <a:avLst/>
          </a:prstGeom>
        </p:spPr>
      </p:pic>
      <p:pic>
        <p:nvPicPr>
          <p:cNvPr id="6" name="Picture 13" descr="OpenCL_Logo_RGB.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8010" y="3769519"/>
            <a:ext cx="383646" cy="34528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8" end="8"/>
                                            </p:txEl>
                                          </p:spTgt>
                                        </p:tgtEl>
                                        <p:attrNameLst>
                                          <p:attrName>style.visibility</p:attrName>
                                        </p:attrNameLst>
                                      </p:cBhvr>
                                      <p:to>
                                        <p:strVal val="visible"/>
                                      </p:to>
                                    </p:set>
                                    <p:animEffect transition="in" filter="dissolve">
                                      <p:cBhvr>
                                        <p:cTn id="7" dur="500"/>
                                        <p:tgtEl>
                                          <p:spTgt spid="10">
                                            <p:txEl>
                                              <p:pRg st="8" end="8"/>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9" end="9"/>
                                            </p:txEl>
                                          </p:spTgt>
                                        </p:tgtEl>
                                        <p:attrNameLst>
                                          <p:attrName>style.visibility</p:attrName>
                                        </p:attrNameLst>
                                      </p:cBhvr>
                                      <p:to>
                                        <p:strVal val="visible"/>
                                      </p:to>
                                    </p:set>
                                    <p:animEffect transition="in" filter="dissolve">
                                      <p:cBhvr>
                                        <p:cTn id="10"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400" dirty="0" smtClean="0"/>
              <a:t>Defined on a </a:t>
            </a:r>
            <a:r>
              <a:rPr lang="en-US" sz="2400" i="1" dirty="0" smtClean="0"/>
              <a:t>N</a:t>
            </a:r>
            <a:r>
              <a:rPr lang="en-US" sz="2400" dirty="0" smtClean="0"/>
              <a:t>-dimensional computation domain</a:t>
            </a:r>
          </a:p>
          <a:p>
            <a:r>
              <a:rPr lang="en-US" sz="2400" dirty="0" smtClean="0"/>
              <a:t>A kernel is executed at each point of the computation domain</a:t>
            </a:r>
            <a:endParaRPr lang="en-US" sz="2400" dirty="0"/>
          </a:p>
        </p:txBody>
      </p:sp>
      <p:sp>
        <p:nvSpPr>
          <p:cNvPr id="3" name="Title 2"/>
          <p:cNvSpPr>
            <a:spLocks noGrp="1"/>
          </p:cNvSpPr>
          <p:nvPr>
            <p:ph type="title"/>
          </p:nvPr>
        </p:nvSpPr>
        <p:spPr/>
        <p:txBody>
          <a:bodyPr/>
          <a:lstStyle/>
          <a:p>
            <a:r>
              <a:rPr lang="en-US" dirty="0" smtClean="0"/>
              <a:t>OpenCL Kernel</a:t>
            </a:r>
            <a:endParaRPr lang="en-US" dirty="0"/>
          </a:p>
        </p:txBody>
      </p:sp>
      <p:pic>
        <p:nvPicPr>
          <p:cNvPr id="4" name="Picture 3"/>
          <p:cNvPicPr>
            <a:picLocks noChangeAspect="1"/>
          </p:cNvPicPr>
          <p:nvPr/>
        </p:nvPicPr>
        <p:blipFill>
          <a:blip r:embed="rId3"/>
          <a:stretch>
            <a:fillRect/>
          </a:stretch>
        </p:blipFill>
        <p:spPr>
          <a:xfrm>
            <a:off x="376646" y="2021856"/>
            <a:ext cx="2042160" cy="1161288"/>
          </a:xfrm>
          <a:prstGeom prst="rect">
            <a:avLst/>
          </a:prstGeom>
        </p:spPr>
      </p:pic>
      <p:pic>
        <p:nvPicPr>
          <p:cNvPr id="6" name="Picture 5"/>
          <p:cNvPicPr>
            <a:picLocks noChangeAspect="1"/>
          </p:cNvPicPr>
          <p:nvPr/>
        </p:nvPicPr>
        <p:blipFill>
          <a:blip r:embed="rId4"/>
          <a:stretch>
            <a:fillRect/>
          </a:stretch>
        </p:blipFill>
        <p:spPr>
          <a:xfrm>
            <a:off x="3491878" y="2021857"/>
            <a:ext cx="3660531" cy="2092943"/>
          </a:xfrm>
          <a:prstGeom prst="rect">
            <a:avLst/>
          </a:prstGeom>
        </p:spPr>
      </p:pic>
      <p:grpSp>
        <p:nvGrpSpPr>
          <p:cNvPr id="10" name="Group 9"/>
          <p:cNvGrpSpPr/>
          <p:nvPr/>
        </p:nvGrpSpPr>
        <p:grpSpPr>
          <a:xfrm>
            <a:off x="788016" y="2611846"/>
            <a:ext cx="2703862" cy="456483"/>
            <a:chOff x="788016" y="2611846"/>
            <a:chExt cx="2703862" cy="456483"/>
          </a:xfrm>
        </p:grpSpPr>
        <p:sp>
          <p:nvSpPr>
            <p:cNvPr id="7" name="Oval 6"/>
            <p:cNvSpPr/>
            <p:nvPr/>
          </p:nvSpPr>
          <p:spPr>
            <a:xfrm>
              <a:off x="788016" y="2611846"/>
              <a:ext cx="1328556" cy="208427"/>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Elbow Connector 8"/>
            <p:cNvCxnSpPr>
              <a:stCxn id="7" idx="6"/>
              <a:endCxn id="6" idx="1"/>
            </p:cNvCxnSpPr>
            <p:nvPr/>
          </p:nvCxnSpPr>
          <p:spPr>
            <a:xfrm>
              <a:off x="2116572" y="2716060"/>
              <a:ext cx="1375306" cy="352269"/>
            </a:xfrm>
            <a:prstGeom prst="bentConnector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34858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2" name="Title 1"/>
          <p:cNvSpPr>
            <a:spLocks noGrp="1"/>
          </p:cNvSpPr>
          <p:nvPr>
            <p:ph type="title"/>
          </p:nvPr>
        </p:nvSpPr>
        <p:spPr/>
        <p:txBody>
          <a:bodyPr/>
          <a:lstStyle/>
          <a:p>
            <a:r>
              <a:rPr lang="en-US" dirty="0" err="1" smtClean="0"/>
              <a:t>WebCL</a:t>
            </a:r>
            <a:r>
              <a:rPr lang="en-US" dirty="0" smtClean="0"/>
              <a:t> API</a:t>
            </a:r>
            <a:endParaRPr lang="en-US" dirty="0"/>
          </a:p>
        </p:txBody>
      </p:sp>
      <p:pic>
        <p:nvPicPr>
          <p:cNvPr id="11" name="Picture 10"/>
          <p:cNvPicPr>
            <a:picLocks noChangeAspect="1"/>
          </p:cNvPicPr>
          <p:nvPr/>
        </p:nvPicPr>
        <p:blipFill>
          <a:blip r:embed="rId4"/>
          <a:stretch>
            <a:fillRect/>
          </a:stretch>
        </p:blipFill>
        <p:spPr>
          <a:xfrm>
            <a:off x="1348179" y="742461"/>
            <a:ext cx="5928507" cy="3207518"/>
          </a:xfrm>
          <a:prstGeom prst="rect">
            <a:avLst/>
          </a:prstGeom>
        </p:spPr>
      </p:pic>
      <p:sp>
        <p:nvSpPr>
          <p:cNvPr id="7" name="TextBox 6"/>
          <p:cNvSpPr txBox="1"/>
          <p:nvPr/>
        </p:nvSpPr>
        <p:spPr>
          <a:xfrm>
            <a:off x="189522" y="762000"/>
            <a:ext cx="2130621" cy="717354"/>
          </a:xfrm>
          <a:prstGeom prst="rect">
            <a:avLst/>
          </a:prstGeom>
          <a:noFill/>
        </p:spPr>
        <p:txBody>
          <a:bodyPr wrap="none" lIns="70336" tIns="35168" rIns="70336" bIns="35168" rtlCol="0">
            <a:spAutoFit/>
          </a:bodyPr>
          <a:lstStyle/>
          <a:p>
            <a:r>
              <a:rPr lang="en-US" dirty="0" smtClean="0"/>
              <a:t>Same OO model as OpenCL</a:t>
            </a:r>
          </a:p>
          <a:p>
            <a:r>
              <a:rPr lang="en-US" dirty="0" smtClean="0"/>
              <a:t>with JS classes</a:t>
            </a:r>
          </a:p>
          <a:p>
            <a:r>
              <a:rPr lang="en-US" dirty="0" err="1" smtClean="0"/>
              <a:t>WebCL</a:t>
            </a:r>
            <a:r>
              <a:rPr lang="en-US" dirty="0" smtClean="0"/>
              <a:t> is </a:t>
            </a:r>
            <a:r>
              <a:rPr lang="en-US" b="1" dirty="0" smtClean="0">
                <a:solidFill>
                  <a:srgbClr val="4F81BD"/>
                </a:solidFill>
              </a:rPr>
              <a:t>global object</a:t>
            </a:r>
            <a:endParaRPr lang="en-US" b="1" dirty="0">
              <a:solidFill>
                <a:srgbClr val="4F81BD"/>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533401" y="1430640"/>
            <a:ext cx="6345237" cy="93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49" tIns="36575" rIns="73149" bIns="3657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800" dirty="0" smtClean="0"/>
              <a:t>Graphics Programming on the Web</a:t>
            </a:r>
            <a:br>
              <a:rPr lang="en-US" sz="2800" dirty="0" smtClean="0"/>
            </a:br>
            <a:r>
              <a:rPr lang="en-US" sz="2800" dirty="0" smtClean="0"/>
              <a:t>with WebCL</a:t>
            </a:r>
            <a:endParaRPr lang="en-US" sz="2800" dirty="0">
              <a:effectLst>
                <a:outerShdw blurRad="50800" dist="38100" dir="2700000" algn="tl" rotWithShape="0">
                  <a:schemeClr val="accent4">
                    <a:alpha val="43000"/>
                  </a:schemeClr>
                </a:outerShdw>
              </a:effectLst>
              <a:latin typeface="Arial Bold" charset="0"/>
            </a:endParaRPr>
          </a:p>
        </p:txBody>
      </p:sp>
      <p:sp>
        <p:nvSpPr>
          <p:cNvPr id="3" name="Subtitle 2"/>
          <p:cNvSpPr txBox="1">
            <a:spLocks/>
          </p:cNvSpPr>
          <p:nvPr/>
        </p:nvSpPr>
        <p:spPr bwMode="auto">
          <a:xfrm>
            <a:off x="1097280" y="2331720"/>
            <a:ext cx="5120640"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normAutofit/>
          </a:bodyPr>
          <a:lstStyle/>
          <a:p>
            <a:pPr algn="ctr">
              <a:spcBef>
                <a:spcPct val="20000"/>
              </a:spcBef>
            </a:pPr>
            <a:r>
              <a:rPr lang="en-US" sz="1500" dirty="0" smtClean="0">
                <a:hlinkClick r:id="rId3"/>
              </a:rPr>
              <a:t>Mikaël Bourges-Sévenier</a:t>
            </a:r>
            <a:r>
              <a:rPr lang="en-US" sz="1500" dirty="0" smtClean="0"/>
              <a:t>, </a:t>
            </a:r>
            <a:r>
              <a:rPr lang="en-US" sz="1500" dirty="0" smtClean="0">
                <a:hlinkClick r:id="rId4"/>
              </a:rPr>
              <a:t>Motorola Mobility</a:t>
            </a:r>
            <a:endParaRPr lang="en-US" sz="1500" dirty="0" smtClean="0"/>
          </a:p>
          <a:p>
            <a:pPr algn="ctr">
              <a:spcBef>
                <a:spcPct val="20000"/>
              </a:spcBef>
            </a:pPr>
            <a:r>
              <a:rPr lang="en-US" sz="1500" dirty="0" smtClean="0"/>
              <a:t>August 9, 2012</a:t>
            </a:r>
          </a:p>
          <a:p>
            <a:pPr algn="ctr">
              <a:spcBef>
                <a:spcPct val="20000"/>
              </a:spcBef>
            </a:pPr>
            <a:endParaRPr lang="en-US" sz="1500" dirty="0"/>
          </a:p>
        </p:txBody>
      </p:sp>
    </p:spTree>
    <p:extLst>
      <p:ext uri="{BB962C8B-B14F-4D97-AF65-F5344CB8AC3E}">
        <p14:creationId xmlns:p14="http://schemas.microsoft.com/office/powerpoint/2010/main" val="519817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92500" lnSpcReduction="10000"/>
          </a:bodyPr>
          <a:lstStyle/>
          <a:p>
            <a:r>
              <a:rPr lang="en-US" sz="2000" dirty="0" smtClean="0">
                <a:solidFill>
                  <a:srgbClr val="EEECE1"/>
                </a:solidFill>
              </a:rPr>
              <a:t>Motivation and Goals</a:t>
            </a:r>
          </a:p>
          <a:p>
            <a:r>
              <a:rPr lang="en-US" sz="2000" dirty="0" smtClean="0">
                <a:solidFill>
                  <a:srgbClr val="EEECE1"/>
                </a:solidFill>
              </a:rPr>
              <a:t>General-Purpose computations on GPU (GPGPU)</a:t>
            </a:r>
          </a:p>
          <a:p>
            <a:pPr lvl="1"/>
            <a:r>
              <a:rPr lang="en-US" sz="1700" dirty="0" smtClean="0">
                <a:solidFill>
                  <a:srgbClr val="EEECE1"/>
                </a:solidFill>
              </a:rPr>
              <a:t>From                   to</a:t>
            </a:r>
          </a:p>
          <a:p>
            <a:pPr lvl="1"/>
            <a:r>
              <a:rPr lang="en-US" sz="1700" dirty="0" smtClean="0">
                <a:solidFill>
                  <a:srgbClr val="EEECE1"/>
                </a:solidFill>
              </a:rPr>
              <a:t>The need for more general data-parallel computations </a:t>
            </a:r>
          </a:p>
          <a:p>
            <a:r>
              <a:rPr lang="en-US" sz="2000" dirty="0" err="1" smtClean="0">
                <a:solidFill>
                  <a:srgbClr val="EEECE1"/>
                </a:solidFill>
              </a:rPr>
              <a:t>WebCL</a:t>
            </a:r>
            <a:r>
              <a:rPr lang="en-US" sz="2000" dirty="0" smtClean="0">
                <a:solidFill>
                  <a:srgbClr val="EEECE1"/>
                </a:solidFill>
              </a:rPr>
              <a:t> overview</a:t>
            </a:r>
          </a:p>
          <a:p>
            <a:pPr lvl="1"/>
            <a:r>
              <a:rPr lang="en-US" sz="1700" dirty="0" smtClean="0">
                <a:solidFill>
                  <a:srgbClr val="EEECE1"/>
                </a:solidFill>
              </a:rPr>
              <a:t>A JavaScript API over OpenCL</a:t>
            </a:r>
          </a:p>
          <a:p>
            <a:pPr lvl="1"/>
            <a:r>
              <a:rPr lang="en-US" sz="1700" dirty="0" smtClean="0">
                <a:solidFill>
                  <a:srgbClr val="EEECE1"/>
                </a:solidFill>
              </a:rPr>
              <a:t>OpenCL concepts</a:t>
            </a:r>
          </a:p>
          <a:p>
            <a:pPr lvl="1"/>
            <a:r>
              <a:rPr lang="en-US" sz="1700" dirty="0" err="1" smtClean="0">
                <a:solidFill>
                  <a:srgbClr val="EEECE1"/>
                </a:solidFill>
              </a:rPr>
              <a:t>WebCL</a:t>
            </a:r>
            <a:r>
              <a:rPr lang="en-US" sz="1700" dirty="0" smtClean="0">
                <a:solidFill>
                  <a:srgbClr val="EEECE1"/>
                </a:solidFill>
              </a:rPr>
              <a:t> API</a:t>
            </a:r>
          </a:p>
          <a:p>
            <a:r>
              <a:rPr lang="en-US" sz="2000" dirty="0" err="1" smtClean="0">
                <a:solidFill>
                  <a:srgbClr val="000000"/>
                </a:solidFill>
              </a:rPr>
              <a:t>WebCL</a:t>
            </a:r>
            <a:r>
              <a:rPr lang="en-US" sz="2000" dirty="0" smtClean="0">
                <a:solidFill>
                  <a:srgbClr val="000000"/>
                </a:solidFill>
              </a:rPr>
              <a:t> programming</a:t>
            </a:r>
          </a:p>
          <a:p>
            <a:pPr lvl="1"/>
            <a:r>
              <a:rPr lang="en-US" sz="1500" dirty="0" smtClean="0">
                <a:solidFill>
                  <a:srgbClr val="000000"/>
                </a:solidFill>
              </a:rPr>
              <a:t>Pure computations</a:t>
            </a:r>
          </a:p>
          <a:p>
            <a:pPr lvl="1"/>
            <a:r>
              <a:rPr lang="en-US" sz="1500" dirty="0" err="1" smtClean="0">
                <a:solidFill>
                  <a:srgbClr val="000000"/>
                </a:solidFill>
              </a:rPr>
              <a:t>WebGL</a:t>
            </a:r>
            <a:r>
              <a:rPr lang="en-US" sz="1500" dirty="0" smtClean="0">
                <a:solidFill>
                  <a:srgbClr val="000000"/>
                </a:solidFill>
              </a:rPr>
              <a:t> interoperability</a:t>
            </a:r>
          </a:p>
          <a:p>
            <a:endParaRPr lang="en-US" sz="2000" dirty="0">
              <a:solidFill>
                <a:srgbClr val="000000"/>
              </a:solidFill>
            </a:endParaRPr>
          </a:p>
        </p:txBody>
      </p:sp>
      <p:sp>
        <p:nvSpPr>
          <p:cNvPr id="8" name="Text Box 10"/>
          <p:cNvSpPr txBox="1">
            <a:spLocks noChangeArrowheads="1"/>
          </p:cNvSpPr>
          <p:nvPr/>
        </p:nvSpPr>
        <p:spPr bwMode="auto">
          <a:xfrm>
            <a:off x="228600" y="152400"/>
            <a:ext cx="6345238" cy="38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Content</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3" descr="webg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8961" y="1385297"/>
            <a:ext cx="786601" cy="330018"/>
          </a:xfrm>
          <a:prstGeom prst="rect">
            <a:avLst/>
          </a:prstGeom>
        </p:spPr>
      </p:pic>
      <p:pic>
        <p:nvPicPr>
          <p:cNvPr id="5" name="Picture 4"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1907" y="1385297"/>
            <a:ext cx="785156" cy="325922"/>
          </a:xfrm>
          <a:prstGeom prst="rect">
            <a:avLst/>
          </a:prstGeom>
          <a:effectLst/>
        </p:spPr>
      </p:pic>
    </p:spTree>
    <p:extLst>
      <p:ext uri="{BB962C8B-B14F-4D97-AF65-F5344CB8AC3E}">
        <p14:creationId xmlns:p14="http://schemas.microsoft.com/office/powerpoint/2010/main" val="1077121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r>
              <a:rPr lang="en-US" sz="2100" dirty="0" smtClean="0"/>
              <a:t>Create context</a:t>
            </a:r>
          </a:p>
          <a:p>
            <a:r>
              <a:rPr lang="en-US" sz="2100" dirty="0" smtClean="0"/>
              <a:t>Compile kernels</a:t>
            </a:r>
          </a:p>
          <a:p>
            <a:r>
              <a:rPr lang="en-US" sz="2100" dirty="0" smtClean="0"/>
              <a:t>Setup command-queues</a:t>
            </a:r>
          </a:p>
          <a:p>
            <a:r>
              <a:rPr lang="en-US" sz="2100" dirty="0" smtClean="0"/>
              <a:t>Setup kernels arguments</a:t>
            </a:r>
          </a:p>
          <a:p>
            <a:r>
              <a:rPr lang="en-US" sz="2100" dirty="0" smtClean="0"/>
              <a:t>Execute commands</a:t>
            </a:r>
          </a:p>
          <a:p>
            <a:r>
              <a:rPr lang="en-US" sz="2100" dirty="0" smtClean="0"/>
              <a:t>Read results</a:t>
            </a:r>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10" name="Picture 9"/>
          <p:cNvPicPr>
            <a:picLocks noChangeAspect="1"/>
          </p:cNvPicPr>
          <p:nvPr/>
        </p:nvPicPr>
        <p:blipFill>
          <a:blip r:embed="rId3"/>
          <a:stretch>
            <a:fillRect/>
          </a:stretch>
        </p:blipFill>
        <p:spPr>
          <a:xfrm>
            <a:off x="3812161" y="612254"/>
            <a:ext cx="3274439" cy="35025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952155" y="762000"/>
            <a:ext cx="3134445" cy="3352800"/>
          </a:xfrm>
          <a:prstGeom prst="rect">
            <a:avLst/>
          </a:prstGeom>
        </p:spPr>
      </p:pic>
      <p:pic>
        <p:nvPicPr>
          <p:cNvPr id="7" name="Picture 6"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4" name="Picture 3"/>
          <p:cNvPicPr>
            <a:picLocks noChangeAspect="1"/>
          </p:cNvPicPr>
          <p:nvPr/>
        </p:nvPicPr>
        <p:blipFill>
          <a:blip r:embed="rId4"/>
          <a:stretch>
            <a:fillRect/>
          </a:stretch>
        </p:blipFill>
        <p:spPr>
          <a:xfrm>
            <a:off x="0" y="762001"/>
            <a:ext cx="4238323" cy="2670576"/>
          </a:xfrm>
          <a:prstGeom prst="rect">
            <a:avLst/>
          </a:prstGeom>
        </p:spPr>
      </p:pic>
    </p:spTree>
    <p:extLst>
      <p:ext uri="{BB962C8B-B14F-4D97-AF65-F5344CB8AC3E}">
        <p14:creationId xmlns:p14="http://schemas.microsoft.com/office/powerpoint/2010/main" val="2286472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3952155" y="762000"/>
            <a:ext cx="3134445" cy="3352800"/>
          </a:xfrm>
          <a:prstGeom prst="rect">
            <a:avLst/>
          </a:prstGeom>
        </p:spPr>
      </p:pic>
      <p:pic>
        <p:nvPicPr>
          <p:cNvPr id="5" name="Picture 4"/>
          <p:cNvPicPr>
            <a:picLocks noChangeAspect="1"/>
          </p:cNvPicPr>
          <p:nvPr/>
        </p:nvPicPr>
        <p:blipFill>
          <a:blip r:embed="rId4"/>
          <a:stretch>
            <a:fillRect/>
          </a:stretch>
        </p:blipFill>
        <p:spPr>
          <a:xfrm>
            <a:off x="-29174" y="2256424"/>
            <a:ext cx="4319614" cy="1852573"/>
          </a:xfrm>
          <a:prstGeom prst="rect">
            <a:avLst/>
          </a:prstGeom>
        </p:spPr>
      </p:pic>
      <p:pic>
        <p:nvPicPr>
          <p:cNvPr id="7" name="Picture 6" descr="WebCL_Sept11_1500p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9" name="Picture 8"/>
          <p:cNvPicPr>
            <a:picLocks noChangeAspect="1"/>
          </p:cNvPicPr>
          <p:nvPr/>
        </p:nvPicPr>
        <p:blipFill>
          <a:blip r:embed="rId6"/>
          <a:stretch>
            <a:fillRect/>
          </a:stretch>
        </p:blipFill>
        <p:spPr>
          <a:xfrm>
            <a:off x="1" y="579299"/>
            <a:ext cx="3933568" cy="1839307"/>
          </a:xfrm>
          <a:prstGeom prst="rect">
            <a:avLst/>
          </a:prstGeom>
        </p:spPr>
      </p:pic>
      <p:grpSp>
        <p:nvGrpSpPr>
          <p:cNvPr id="4" name="Group 3"/>
          <p:cNvGrpSpPr/>
          <p:nvPr/>
        </p:nvGrpSpPr>
        <p:grpSpPr>
          <a:xfrm>
            <a:off x="423314" y="866274"/>
            <a:ext cx="2559408" cy="3158968"/>
            <a:chOff x="345158" y="866274"/>
            <a:chExt cx="2637564" cy="3158968"/>
          </a:xfrm>
        </p:grpSpPr>
        <p:sp>
          <p:nvSpPr>
            <p:cNvPr id="12" name="Oval 11"/>
            <p:cNvSpPr/>
            <p:nvPr/>
          </p:nvSpPr>
          <p:spPr>
            <a:xfrm>
              <a:off x="345158" y="866274"/>
              <a:ext cx="573103" cy="267046"/>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093117" y="3797450"/>
              <a:ext cx="889605" cy="227792"/>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Elbow Connector 15"/>
            <p:cNvCxnSpPr>
              <a:stCxn id="12" idx="6"/>
              <a:endCxn id="14" idx="0"/>
            </p:cNvCxnSpPr>
            <p:nvPr/>
          </p:nvCxnSpPr>
          <p:spPr>
            <a:xfrm>
              <a:off x="918261" y="999797"/>
              <a:ext cx="1619659" cy="2797653"/>
            </a:xfrm>
            <a:prstGeom prst="bentConnector2">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00708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952155" y="762000"/>
            <a:ext cx="3134445" cy="3352800"/>
          </a:xfrm>
          <a:prstGeom prst="rect">
            <a:avLst/>
          </a:prstGeom>
        </p:spPr>
      </p:pic>
      <p:pic>
        <p:nvPicPr>
          <p:cNvPr id="7" name="Picture 6"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4" name="Picture 3"/>
          <p:cNvPicPr>
            <a:picLocks noChangeAspect="1"/>
          </p:cNvPicPr>
          <p:nvPr/>
        </p:nvPicPr>
        <p:blipFill>
          <a:blip r:embed="rId4"/>
          <a:stretch>
            <a:fillRect/>
          </a:stretch>
        </p:blipFill>
        <p:spPr>
          <a:xfrm>
            <a:off x="0" y="762000"/>
            <a:ext cx="4839438" cy="2464621"/>
          </a:xfrm>
          <a:prstGeom prst="rect">
            <a:avLst/>
          </a:prstGeom>
        </p:spPr>
      </p:pic>
    </p:spTree>
    <p:extLst>
      <p:ext uri="{BB962C8B-B14F-4D97-AF65-F5344CB8AC3E}">
        <p14:creationId xmlns:p14="http://schemas.microsoft.com/office/powerpoint/2010/main" val="37085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92" y="2006517"/>
            <a:ext cx="3893628" cy="1214725"/>
          </a:xfrm>
          <a:prstGeom prst="rect">
            <a:avLst/>
          </a:prstGeom>
        </p:spPr>
      </p:pic>
      <p:pic>
        <p:nvPicPr>
          <p:cNvPr id="44" name="Picture 43"/>
          <p:cNvPicPr>
            <a:picLocks noChangeAspect="1"/>
          </p:cNvPicPr>
          <p:nvPr/>
        </p:nvPicPr>
        <p:blipFill>
          <a:blip r:embed="rId3"/>
          <a:stretch>
            <a:fillRect/>
          </a:stretch>
        </p:blipFill>
        <p:spPr>
          <a:xfrm>
            <a:off x="3952155" y="762000"/>
            <a:ext cx="3134445" cy="3352800"/>
          </a:xfrm>
          <a:prstGeom prst="rect">
            <a:avLst/>
          </a:prstGeom>
        </p:spPr>
      </p:pic>
      <p:pic>
        <p:nvPicPr>
          <p:cNvPr id="7" name="Picture 6" descr="WebCL_Sept11_1500p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8" name="Picture 7"/>
          <p:cNvPicPr>
            <a:picLocks noChangeAspect="1"/>
          </p:cNvPicPr>
          <p:nvPr/>
        </p:nvPicPr>
        <p:blipFill>
          <a:blip r:embed="rId5"/>
          <a:stretch>
            <a:fillRect/>
          </a:stretch>
        </p:blipFill>
        <p:spPr>
          <a:xfrm>
            <a:off x="0" y="762000"/>
            <a:ext cx="4260387" cy="1178181"/>
          </a:xfrm>
          <a:prstGeom prst="rect">
            <a:avLst/>
          </a:prstGeom>
        </p:spPr>
      </p:pic>
      <p:pic>
        <p:nvPicPr>
          <p:cNvPr id="11" name="Picture 10"/>
          <p:cNvPicPr>
            <a:picLocks noChangeAspect="1"/>
          </p:cNvPicPr>
          <p:nvPr/>
        </p:nvPicPr>
        <p:blipFill>
          <a:blip r:embed="rId6"/>
          <a:stretch>
            <a:fillRect/>
          </a:stretch>
        </p:blipFill>
        <p:spPr>
          <a:xfrm>
            <a:off x="1691446" y="3189364"/>
            <a:ext cx="2671362" cy="925436"/>
          </a:xfrm>
          <a:prstGeom prst="rect">
            <a:avLst/>
          </a:prstGeom>
        </p:spPr>
      </p:pic>
      <p:grpSp>
        <p:nvGrpSpPr>
          <p:cNvPr id="41" name="Group 40"/>
          <p:cNvGrpSpPr/>
          <p:nvPr/>
        </p:nvGrpSpPr>
        <p:grpSpPr>
          <a:xfrm>
            <a:off x="1348096" y="1393854"/>
            <a:ext cx="2912291" cy="2165021"/>
            <a:chOff x="1348096" y="1393854"/>
            <a:chExt cx="2912291" cy="2165021"/>
          </a:xfrm>
        </p:grpSpPr>
        <p:sp>
          <p:nvSpPr>
            <p:cNvPr id="12" name="Oval 11"/>
            <p:cNvSpPr/>
            <p:nvPr/>
          </p:nvSpPr>
          <p:spPr>
            <a:xfrm>
              <a:off x="2149135" y="1393854"/>
              <a:ext cx="573103" cy="267046"/>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546083" y="2195169"/>
              <a:ext cx="889605" cy="227792"/>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Elbow Connector 13"/>
            <p:cNvCxnSpPr>
              <a:stCxn id="12" idx="2"/>
              <a:endCxn id="13" idx="0"/>
            </p:cNvCxnSpPr>
            <p:nvPr/>
          </p:nvCxnSpPr>
          <p:spPr>
            <a:xfrm rot="10800000" flipV="1">
              <a:off x="1990887" y="1527377"/>
              <a:ext cx="158249" cy="667792"/>
            </a:xfrm>
            <a:prstGeom prst="bentConnector2">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348096" y="2195169"/>
              <a:ext cx="162813" cy="227792"/>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097574" y="3331083"/>
              <a:ext cx="162813" cy="227792"/>
            </a:xfrm>
            <a:prstGeom prst="ellipse">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Elbow Connector 29"/>
            <p:cNvCxnSpPr>
              <a:stCxn id="27" idx="2"/>
              <a:endCxn id="28" idx="2"/>
            </p:cNvCxnSpPr>
            <p:nvPr/>
          </p:nvCxnSpPr>
          <p:spPr>
            <a:xfrm rot="10800000" flipH="1" flipV="1">
              <a:off x="1348096" y="2309065"/>
              <a:ext cx="2749478" cy="1135914"/>
            </a:xfrm>
            <a:prstGeom prst="bentConnector3">
              <a:avLst>
                <a:gd name="adj1" fmla="val -15894"/>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1348095" y="1604874"/>
            <a:ext cx="2912292" cy="2108994"/>
            <a:chOff x="1348095" y="1604874"/>
            <a:chExt cx="2912292" cy="2108994"/>
          </a:xfrm>
        </p:grpSpPr>
        <p:sp>
          <p:nvSpPr>
            <p:cNvPr id="18" name="Oval 17"/>
            <p:cNvSpPr/>
            <p:nvPr/>
          </p:nvSpPr>
          <p:spPr>
            <a:xfrm>
              <a:off x="2149135" y="1604874"/>
              <a:ext cx="573103" cy="267046"/>
            </a:xfrm>
            <a:prstGeom prst="ellipse">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546083" y="2369702"/>
              <a:ext cx="889605" cy="227792"/>
            </a:xfrm>
            <a:prstGeom prst="ellipse">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Elbow Connector 19"/>
            <p:cNvCxnSpPr>
              <a:stCxn id="18" idx="6"/>
              <a:endCxn id="19" idx="6"/>
            </p:cNvCxnSpPr>
            <p:nvPr/>
          </p:nvCxnSpPr>
          <p:spPr>
            <a:xfrm flipH="1">
              <a:off x="2435688" y="1738397"/>
              <a:ext cx="286550" cy="745201"/>
            </a:xfrm>
            <a:prstGeom prst="bentConnector3">
              <a:avLst>
                <a:gd name="adj1" fmla="val -79777"/>
              </a:avLst>
            </a:prstGeom>
            <a:ln>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1348096" y="2396115"/>
              <a:ext cx="162814" cy="201379"/>
            </a:xfrm>
            <a:prstGeom prst="ellipse">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097573" y="3512489"/>
              <a:ext cx="162814" cy="201379"/>
            </a:xfrm>
            <a:prstGeom prst="ellipse">
              <a:avLst/>
            </a:prstGeom>
            <a:noFill/>
            <a:ln w="127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Elbow Connector 35"/>
            <p:cNvCxnSpPr>
              <a:stCxn id="34" idx="2"/>
              <a:endCxn id="35" idx="2"/>
            </p:cNvCxnSpPr>
            <p:nvPr/>
          </p:nvCxnSpPr>
          <p:spPr>
            <a:xfrm rot="10800000" flipH="1" flipV="1">
              <a:off x="1348095" y="2496805"/>
              <a:ext cx="2749477" cy="1116374"/>
            </a:xfrm>
            <a:prstGeom prst="bentConnector3">
              <a:avLst>
                <a:gd name="adj1" fmla="val -8314"/>
              </a:avLst>
            </a:prstGeom>
            <a:ln>
              <a:solidFill>
                <a:srgbClr val="0000FF"/>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35208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952155" y="762000"/>
            <a:ext cx="3134445" cy="3352800"/>
          </a:xfrm>
          <a:prstGeom prst="rect">
            <a:avLst/>
          </a:prstGeom>
        </p:spPr>
      </p:pic>
      <p:pic>
        <p:nvPicPr>
          <p:cNvPr id="7" name="Picture 6"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4" name="Picture 3"/>
          <p:cNvPicPr>
            <a:picLocks noChangeAspect="1"/>
          </p:cNvPicPr>
          <p:nvPr/>
        </p:nvPicPr>
        <p:blipFill>
          <a:blip r:embed="rId4"/>
          <a:stretch>
            <a:fillRect/>
          </a:stretch>
        </p:blipFill>
        <p:spPr>
          <a:xfrm>
            <a:off x="0" y="1235494"/>
            <a:ext cx="4827312" cy="1162707"/>
          </a:xfrm>
          <a:prstGeom prst="rect">
            <a:avLst/>
          </a:prstGeom>
        </p:spPr>
      </p:pic>
      <p:sp>
        <p:nvSpPr>
          <p:cNvPr id="5" name="TextBox 4"/>
          <p:cNvSpPr txBox="1"/>
          <p:nvPr/>
        </p:nvSpPr>
        <p:spPr>
          <a:xfrm>
            <a:off x="228600" y="2571117"/>
            <a:ext cx="3471473" cy="523220"/>
          </a:xfrm>
          <a:prstGeom prst="rect">
            <a:avLst/>
          </a:prstGeom>
          <a:noFill/>
        </p:spPr>
        <p:txBody>
          <a:bodyPr wrap="none" rtlCol="0">
            <a:spAutoFit/>
          </a:bodyPr>
          <a:lstStyle/>
          <a:p>
            <a:r>
              <a:rPr lang="en-US" i="1" dirty="0" smtClean="0"/>
              <a:t>Note: </a:t>
            </a:r>
            <a:r>
              <a:rPr lang="en-US" dirty="0" smtClean="0"/>
              <a:t>Use local work size = [] or null (default)</a:t>
            </a:r>
            <a:br>
              <a:rPr lang="en-US" dirty="0" smtClean="0"/>
            </a:br>
            <a:r>
              <a:rPr lang="en-US" dirty="0" smtClean="0"/>
              <a:t>to let driver chose the best values.</a:t>
            </a:r>
            <a:endParaRPr lang="en-US" dirty="0"/>
          </a:p>
        </p:txBody>
      </p:sp>
    </p:spTree>
    <p:extLst>
      <p:ext uri="{BB962C8B-B14F-4D97-AF65-F5344CB8AC3E}">
        <p14:creationId xmlns:p14="http://schemas.microsoft.com/office/powerpoint/2010/main" val="997061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5" name="Picture 4"/>
          <p:cNvPicPr>
            <a:picLocks noChangeAspect="1"/>
          </p:cNvPicPr>
          <p:nvPr/>
        </p:nvPicPr>
        <p:blipFill>
          <a:blip r:embed="rId3"/>
          <a:stretch>
            <a:fillRect/>
          </a:stretch>
        </p:blipFill>
        <p:spPr>
          <a:xfrm>
            <a:off x="3952155" y="762000"/>
            <a:ext cx="3134445" cy="3352800"/>
          </a:xfrm>
          <a:prstGeom prst="rect">
            <a:avLst/>
          </a:prstGeom>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smtClean="0"/>
              <a:t>WebCL sequence (host side)</a:t>
            </a:r>
            <a:endParaRPr lang="en-US" dirty="0"/>
          </a:p>
        </p:txBody>
      </p:sp>
      <p:pic>
        <p:nvPicPr>
          <p:cNvPr id="4" name="Picture 3"/>
          <p:cNvPicPr>
            <a:picLocks noChangeAspect="1"/>
          </p:cNvPicPr>
          <p:nvPr/>
        </p:nvPicPr>
        <p:blipFill>
          <a:blip r:embed="rId4"/>
          <a:stretch>
            <a:fillRect/>
          </a:stretch>
        </p:blipFill>
        <p:spPr>
          <a:xfrm>
            <a:off x="226089" y="1316970"/>
            <a:ext cx="4016923" cy="1187059"/>
          </a:xfrm>
          <a:prstGeom prst="rect">
            <a:avLst/>
          </a:prstGeom>
        </p:spPr>
      </p:pic>
    </p:spTree>
    <p:extLst>
      <p:ext uri="{BB962C8B-B14F-4D97-AF65-F5344CB8AC3E}">
        <p14:creationId xmlns:p14="http://schemas.microsoft.com/office/powerpoint/2010/main" val="3636722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“Hello World of CL” </a:t>
            </a:r>
          </a:p>
          <a:p>
            <a:r>
              <a:rPr lang="en-US" dirty="0" smtClean="0">
                <a:solidFill>
                  <a:srgbClr val="4F81BD"/>
                </a:solidFill>
              </a:rPr>
              <a:t>C = A x B</a:t>
            </a:r>
          </a:p>
          <a:p>
            <a:r>
              <a:rPr lang="en-US" dirty="0" smtClean="0">
                <a:solidFill>
                  <a:srgbClr val="4F81BD"/>
                </a:solidFill>
              </a:rPr>
              <a:t>N x N </a:t>
            </a:r>
            <a:r>
              <a:rPr lang="en-US" dirty="0" smtClean="0"/>
              <a:t>matrices</a:t>
            </a:r>
            <a:endParaRPr lang="en-US" dirty="0"/>
          </a:p>
        </p:txBody>
      </p:sp>
      <p:sp>
        <p:nvSpPr>
          <p:cNvPr id="3" name="Title 2"/>
          <p:cNvSpPr>
            <a:spLocks noGrp="1"/>
          </p:cNvSpPr>
          <p:nvPr>
            <p:ph type="title"/>
          </p:nvPr>
        </p:nvSpPr>
        <p:spPr/>
        <p:txBody>
          <a:bodyPr/>
          <a:lstStyle/>
          <a:p>
            <a:r>
              <a:rPr lang="en-US" dirty="0" smtClean="0"/>
              <a:t>Example: Matrix multiplication</a:t>
            </a:r>
            <a:endParaRPr lang="en-US" dirty="0"/>
          </a:p>
        </p:txBody>
      </p:sp>
      <p:pic>
        <p:nvPicPr>
          <p:cNvPr id="5" name="Picture 4" descr="CodeCogsEqn.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6205" y="2279667"/>
            <a:ext cx="1691897" cy="605741"/>
          </a:xfrm>
          <a:prstGeom prst="rect">
            <a:avLst/>
          </a:prstGeom>
        </p:spPr>
      </p:pic>
      <p:pic>
        <p:nvPicPr>
          <p:cNvPr id="7" name="Picture 6" descr="WebCL_Sept11_1500p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19944" y="762000"/>
            <a:ext cx="2730749" cy="2844699"/>
          </a:xfrm>
          <a:prstGeom prst="rect">
            <a:avLst/>
          </a:prstGeom>
        </p:spPr>
      </p:pic>
    </p:spTree>
    <p:extLst>
      <p:ext uri="{BB962C8B-B14F-4D97-AF65-F5344CB8AC3E}">
        <p14:creationId xmlns:p14="http://schemas.microsoft.com/office/powerpoint/2010/main" val="2159923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Optimization</a:t>
            </a:r>
          </a:p>
          <a:p>
            <a:pPr lvl="1"/>
            <a:r>
              <a:rPr lang="en-US" dirty="0" smtClean="0">
                <a:solidFill>
                  <a:schemeClr val="accent1"/>
                </a:solidFill>
              </a:rPr>
              <a:t>N x N </a:t>
            </a:r>
            <a:r>
              <a:rPr lang="en-US" dirty="0" smtClean="0"/>
              <a:t>matrices</a:t>
            </a:r>
          </a:p>
          <a:p>
            <a:pPr lvl="1"/>
            <a:r>
              <a:rPr lang="en-US" dirty="0" smtClean="0"/>
              <a:t>C divided into </a:t>
            </a:r>
            <a:r>
              <a:rPr lang="en-US" dirty="0" smtClean="0">
                <a:solidFill>
                  <a:srgbClr val="4F81BD"/>
                </a:solidFill>
              </a:rPr>
              <a:t>m x m</a:t>
            </a:r>
            <a:r>
              <a:rPr lang="en-US" dirty="0" smtClean="0"/>
              <a:t> tiles</a:t>
            </a:r>
          </a:p>
          <a:p>
            <a:pPr lvl="1"/>
            <a:r>
              <a:rPr lang="en-US" dirty="0" smtClean="0"/>
              <a:t>With </a:t>
            </a:r>
          </a:p>
          <a:p>
            <a:pPr lvl="2"/>
            <a:r>
              <a:rPr lang="en-US" dirty="0" smtClean="0"/>
              <a:t>m = N / P</a:t>
            </a:r>
          </a:p>
          <a:p>
            <a:pPr lvl="2"/>
            <a:r>
              <a:rPr lang="en-US" dirty="0" smtClean="0"/>
              <a:t>P = # threads per workgroup (16)</a:t>
            </a:r>
            <a:endParaRPr lang="en-US" dirty="0"/>
          </a:p>
        </p:txBody>
      </p:sp>
      <p:sp>
        <p:nvSpPr>
          <p:cNvPr id="3" name="Title 2"/>
          <p:cNvSpPr>
            <a:spLocks noGrp="1"/>
          </p:cNvSpPr>
          <p:nvPr>
            <p:ph type="title"/>
          </p:nvPr>
        </p:nvSpPr>
        <p:spPr/>
        <p:txBody>
          <a:bodyPr/>
          <a:lstStyle/>
          <a:p>
            <a:r>
              <a:rPr lang="en-US" dirty="0" smtClean="0"/>
              <a:t>Example: Matrix multiplication</a:t>
            </a:r>
            <a:endParaRPr lang="en-US" dirty="0"/>
          </a:p>
        </p:txBody>
      </p:sp>
      <p:pic>
        <p:nvPicPr>
          <p:cNvPr id="7" name="Picture 6"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1648" y="762000"/>
            <a:ext cx="2866362" cy="2926256"/>
          </a:xfrm>
          <a:prstGeom prst="rect">
            <a:avLst/>
          </a:prstGeom>
        </p:spPr>
      </p:pic>
    </p:spTree>
    <p:extLst>
      <p:ext uri="{BB962C8B-B14F-4D97-AF65-F5344CB8AC3E}">
        <p14:creationId xmlns:p14="http://schemas.microsoft.com/office/powerpoint/2010/main" val="2962286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400" dirty="0" smtClean="0"/>
              <a:t>Over 32000 planks ;-) Blender/Bullet/</a:t>
            </a:r>
            <a:r>
              <a:rPr lang="en-US" sz="2400" dirty="0" err="1" smtClean="0"/>
              <a:t>SmallLuxGPU</a:t>
            </a:r>
            <a:r>
              <a:rPr lang="en-US" sz="2400" dirty="0" smtClean="0"/>
              <a:t> OpenCL</a:t>
            </a:r>
          </a:p>
          <a:p>
            <a:pPr lvl="1"/>
            <a:r>
              <a:rPr lang="en-US" sz="2000" dirty="0" smtClean="0"/>
              <a:t>By Alain </a:t>
            </a:r>
            <a:r>
              <a:rPr lang="en-US" sz="2000" dirty="0" err="1" smtClean="0"/>
              <a:t>Ducharme</a:t>
            </a:r>
            <a:r>
              <a:rPr lang="en-US" sz="2000" dirty="0" smtClean="0"/>
              <a:t> “</a:t>
            </a:r>
            <a:r>
              <a:rPr lang="en-US" sz="2000" dirty="0" err="1" smtClean="0"/>
              <a:t>Phymec</a:t>
            </a:r>
            <a:r>
              <a:rPr lang="en-US" sz="2000" dirty="0" smtClean="0"/>
              <a:t>” </a:t>
            </a:r>
            <a:r>
              <a:rPr lang="en-US" sz="2000" dirty="0" smtClean="0">
                <a:hlinkClick r:id="rId3"/>
              </a:rPr>
              <a:t>http</a:t>
            </a:r>
            <a:r>
              <a:rPr lang="en-US" sz="2000" dirty="0">
                <a:hlinkClick r:id="rId3"/>
              </a:rPr>
              <a:t>://www.youtube.com/watch?v=</a:t>
            </a:r>
            <a:r>
              <a:rPr lang="en-US" sz="2000" dirty="0" smtClean="0">
                <a:hlinkClick r:id="rId3"/>
              </a:rPr>
              <a:t>143k1fqPukk</a:t>
            </a:r>
            <a:endParaRPr lang="en-US" sz="2000" dirty="0" smtClean="0"/>
          </a:p>
          <a:p>
            <a:pPr lvl="1"/>
            <a:endParaRPr lang="en-US" sz="20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0068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9400" y="762000"/>
            <a:ext cx="6658610" cy="3124200"/>
          </a:xfrm>
        </p:spPr>
        <p:txBody>
          <a:bodyPr/>
          <a:lstStyle/>
          <a:p>
            <a:r>
              <a:rPr lang="en-US" sz="1600" dirty="0" smtClean="0"/>
              <a:t>MacBook Pro (early 2011), OSX 10.8</a:t>
            </a:r>
          </a:p>
          <a:p>
            <a:pPr lvl="1"/>
            <a:r>
              <a:rPr lang="en-US" sz="1400" dirty="0" smtClean="0"/>
              <a:t>CPU: Intel Core i7, 2.2GHz, 4 cores</a:t>
            </a:r>
          </a:p>
          <a:p>
            <a:pPr lvl="1"/>
            <a:r>
              <a:rPr lang="en-US" sz="1400" dirty="0" smtClean="0"/>
              <a:t>GPU: </a:t>
            </a:r>
            <a:r>
              <a:rPr lang="en-US" sz="1400" dirty="0"/>
              <a:t>AMD Radeon HD </a:t>
            </a:r>
            <a:r>
              <a:rPr lang="en-US" sz="1400" dirty="0" smtClean="0"/>
              <a:t>6750M, 1 GB, 480 SPU, 600 MHz, 576 GFLOPS</a:t>
            </a:r>
            <a:endParaRPr lang="en-US" sz="1400" dirty="0"/>
          </a:p>
        </p:txBody>
      </p:sp>
      <p:sp>
        <p:nvSpPr>
          <p:cNvPr id="3" name="Title 2"/>
          <p:cNvSpPr>
            <a:spLocks noGrp="1"/>
          </p:cNvSpPr>
          <p:nvPr>
            <p:ph type="title"/>
          </p:nvPr>
        </p:nvSpPr>
        <p:spPr/>
        <p:txBody>
          <a:bodyPr/>
          <a:lstStyle/>
          <a:p>
            <a:r>
              <a:rPr lang="en-US" dirty="0" smtClean="0"/>
              <a:t>Example: Comparison with sequential</a:t>
            </a:r>
            <a:endParaRPr lang="en-US" dirty="0"/>
          </a:p>
        </p:txBody>
      </p:sp>
      <p:pic>
        <p:nvPicPr>
          <p:cNvPr id="5" name="Picture 4"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graphicFrame>
        <p:nvGraphicFramePr>
          <p:cNvPr id="7" name="Chart 6"/>
          <p:cNvGraphicFramePr>
            <a:graphicFrameLocks/>
          </p:cNvGraphicFramePr>
          <p:nvPr>
            <p:extLst>
              <p:ext uri="{D42A27DB-BD31-4B8C-83A1-F6EECF244321}">
                <p14:modId xmlns:p14="http://schemas.microsoft.com/office/powerpoint/2010/main" val="2797335595"/>
              </p:ext>
            </p:extLst>
          </p:nvPr>
        </p:nvGraphicFramePr>
        <p:xfrm>
          <a:off x="551543" y="1451429"/>
          <a:ext cx="5999150" cy="26996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70164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92500" lnSpcReduction="20000"/>
          </a:bodyPr>
          <a:lstStyle/>
          <a:p>
            <a:r>
              <a:rPr lang="en-US" sz="2000" dirty="0" smtClean="0"/>
              <a:t>WebCL context created </a:t>
            </a:r>
            <a:br>
              <a:rPr lang="en-US" sz="2000" dirty="0" smtClean="0"/>
            </a:br>
            <a:r>
              <a:rPr lang="en-US" sz="2000" dirty="0" smtClean="0"/>
              <a:t>from WebGL context</a:t>
            </a:r>
          </a:p>
          <a:p>
            <a:r>
              <a:rPr lang="en-US" sz="2000" dirty="0" smtClean="0"/>
              <a:t>Configure shared CL objects </a:t>
            </a:r>
            <a:br>
              <a:rPr lang="en-US" sz="2000" dirty="0" smtClean="0"/>
            </a:br>
            <a:r>
              <a:rPr lang="en-US" sz="2000" dirty="0" smtClean="0"/>
              <a:t>from GL counterparts</a:t>
            </a:r>
          </a:p>
          <a:p>
            <a:r>
              <a:rPr lang="en-US" sz="2000" dirty="0" smtClean="0"/>
              <a:t>Sync GL and CL</a:t>
            </a:r>
          </a:p>
          <a:p>
            <a:pPr lvl="1"/>
            <a:r>
              <a:rPr lang="en-US" sz="1600" dirty="0" smtClean="0"/>
              <a:t>Flush GL, acquire GL object</a:t>
            </a:r>
          </a:p>
          <a:p>
            <a:pPr lvl="1"/>
            <a:r>
              <a:rPr lang="en-US" sz="1600" dirty="0" smtClean="0"/>
              <a:t>Execute CL</a:t>
            </a:r>
          </a:p>
          <a:p>
            <a:pPr lvl="1"/>
            <a:r>
              <a:rPr lang="en-US" sz="1600" dirty="0" smtClean="0"/>
              <a:t>Release CL object, flush CL</a:t>
            </a:r>
          </a:p>
          <a:p>
            <a:pPr lvl="1"/>
            <a:endParaRPr lang="en-US" sz="1600" dirty="0" smtClean="0"/>
          </a:p>
          <a:p>
            <a:r>
              <a:rPr lang="en-US" sz="2162" dirty="0" smtClean="0"/>
              <a:t>Vertex arrays, textures, </a:t>
            </a:r>
            <a:br>
              <a:rPr lang="en-US" sz="2162" dirty="0" smtClean="0"/>
            </a:br>
            <a:r>
              <a:rPr lang="en-US" sz="2162" dirty="0" smtClean="0"/>
              <a:t>render-buffers can be shared </a:t>
            </a:r>
            <a:br>
              <a:rPr lang="en-US" sz="2162" dirty="0" smtClean="0"/>
            </a:br>
            <a:r>
              <a:rPr lang="en-US" sz="2162" dirty="0" smtClean="0"/>
              <a:t>with CL</a:t>
            </a:r>
            <a:endParaRPr lang="en-US" sz="2162" dirty="0"/>
          </a:p>
        </p:txBody>
      </p:sp>
      <p:sp>
        <p:nvSpPr>
          <p:cNvPr id="2" name="Title 1"/>
          <p:cNvSpPr>
            <a:spLocks noGrp="1"/>
          </p:cNvSpPr>
          <p:nvPr>
            <p:ph type="title"/>
          </p:nvPr>
        </p:nvSpPr>
        <p:spPr/>
        <p:txBody>
          <a:bodyPr/>
          <a:lstStyle/>
          <a:p>
            <a:r>
              <a:rPr lang="en-US" dirty="0" err="1" smtClean="0"/>
              <a:t>WebCL</a:t>
            </a:r>
            <a:r>
              <a:rPr lang="en-US" dirty="0" smtClean="0"/>
              <a:t> / </a:t>
            </a:r>
            <a:r>
              <a:rPr lang="en-US" dirty="0" err="1" smtClean="0"/>
              <a:t>WebGL</a:t>
            </a:r>
            <a:r>
              <a:rPr lang="en-US" dirty="0" smtClean="0"/>
              <a:t> </a:t>
            </a:r>
            <a:r>
              <a:rPr lang="en-US" dirty="0" err="1" smtClean="0"/>
              <a:t>interop</a:t>
            </a:r>
            <a:endParaRPr lang="en-US" dirty="0"/>
          </a:p>
        </p:txBody>
      </p:sp>
      <p:pic>
        <p:nvPicPr>
          <p:cNvPr id="6" name="Picture 5"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4" name="Picture 3"/>
          <p:cNvPicPr>
            <a:picLocks noChangeAspect="1"/>
          </p:cNvPicPr>
          <p:nvPr/>
        </p:nvPicPr>
        <p:blipFill>
          <a:blip r:embed="rId4"/>
          <a:stretch>
            <a:fillRect/>
          </a:stretch>
        </p:blipFill>
        <p:spPr>
          <a:xfrm>
            <a:off x="4109395" y="762000"/>
            <a:ext cx="2441298" cy="335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err="1" smtClean="0"/>
              <a:t>WebCL</a:t>
            </a:r>
            <a:r>
              <a:rPr lang="en-US" dirty="0" smtClean="0"/>
              <a:t> / </a:t>
            </a:r>
            <a:r>
              <a:rPr lang="en-US" dirty="0" err="1" smtClean="0"/>
              <a:t>WebGL</a:t>
            </a:r>
            <a:r>
              <a:rPr lang="en-US" dirty="0" smtClean="0"/>
              <a:t> </a:t>
            </a:r>
            <a:r>
              <a:rPr lang="en-US" dirty="0" err="1" smtClean="0"/>
              <a:t>interop</a:t>
            </a:r>
            <a:endParaRPr lang="en-US" dirty="0"/>
          </a:p>
        </p:txBody>
      </p:sp>
      <p:pic>
        <p:nvPicPr>
          <p:cNvPr id="10" name="Picture 9"/>
          <p:cNvPicPr>
            <a:picLocks noChangeAspect="1"/>
          </p:cNvPicPr>
          <p:nvPr/>
        </p:nvPicPr>
        <p:blipFill>
          <a:blip r:embed="rId3"/>
          <a:stretch>
            <a:fillRect/>
          </a:stretch>
        </p:blipFill>
        <p:spPr>
          <a:xfrm>
            <a:off x="4959953" y="599134"/>
            <a:ext cx="1590739" cy="3515665"/>
          </a:xfrm>
          <a:prstGeom prst="rect">
            <a:avLst/>
          </a:prstGeom>
        </p:spPr>
      </p:pic>
      <p:pic>
        <p:nvPicPr>
          <p:cNvPr id="4" name="Picture 3"/>
          <p:cNvPicPr>
            <a:picLocks noChangeAspect="1"/>
          </p:cNvPicPr>
          <p:nvPr/>
        </p:nvPicPr>
        <p:blipFill>
          <a:blip r:embed="rId4"/>
          <a:stretch>
            <a:fillRect/>
          </a:stretch>
        </p:blipFill>
        <p:spPr>
          <a:xfrm>
            <a:off x="0" y="599134"/>
            <a:ext cx="4483100" cy="3314700"/>
          </a:xfrm>
          <a:prstGeom prst="rect">
            <a:avLst/>
          </a:prstGeom>
        </p:spPr>
      </p:pic>
    </p:spTree>
    <p:extLst>
      <p:ext uri="{BB962C8B-B14F-4D97-AF65-F5344CB8AC3E}">
        <p14:creationId xmlns:p14="http://schemas.microsoft.com/office/powerpoint/2010/main" val="1904871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err="1" smtClean="0"/>
              <a:t>WebCL</a:t>
            </a:r>
            <a:r>
              <a:rPr lang="en-US" dirty="0" smtClean="0"/>
              <a:t> / </a:t>
            </a:r>
            <a:r>
              <a:rPr lang="en-US" dirty="0" err="1" smtClean="0"/>
              <a:t>WebGL</a:t>
            </a:r>
            <a:r>
              <a:rPr lang="en-US" dirty="0" smtClean="0"/>
              <a:t> </a:t>
            </a:r>
            <a:r>
              <a:rPr lang="en-US" dirty="0" err="1" smtClean="0"/>
              <a:t>interop</a:t>
            </a:r>
            <a:r>
              <a:rPr lang="en-US" dirty="0" smtClean="0"/>
              <a:t> (texture)</a:t>
            </a:r>
            <a:endParaRPr lang="en-US" dirty="0"/>
          </a:p>
        </p:txBody>
      </p:sp>
      <p:pic>
        <p:nvPicPr>
          <p:cNvPr id="10" name="Picture 9"/>
          <p:cNvPicPr>
            <a:picLocks noChangeAspect="1"/>
          </p:cNvPicPr>
          <p:nvPr/>
        </p:nvPicPr>
        <p:blipFill>
          <a:blip r:embed="rId3"/>
          <a:stretch>
            <a:fillRect/>
          </a:stretch>
        </p:blipFill>
        <p:spPr>
          <a:xfrm>
            <a:off x="0" y="571995"/>
            <a:ext cx="4648653" cy="1448092"/>
          </a:xfrm>
          <a:prstGeom prst="rect">
            <a:avLst/>
          </a:prstGeom>
        </p:spPr>
      </p:pic>
      <p:pic>
        <p:nvPicPr>
          <p:cNvPr id="5" name="Picture 4"/>
          <p:cNvPicPr>
            <a:picLocks noChangeAspect="1"/>
          </p:cNvPicPr>
          <p:nvPr/>
        </p:nvPicPr>
        <p:blipFill>
          <a:blip r:embed="rId4"/>
          <a:stretch>
            <a:fillRect/>
          </a:stretch>
        </p:blipFill>
        <p:spPr>
          <a:xfrm>
            <a:off x="4977679" y="638306"/>
            <a:ext cx="1573014" cy="3476493"/>
          </a:xfrm>
          <a:prstGeom prst="rect">
            <a:avLst/>
          </a:prstGeom>
        </p:spPr>
      </p:pic>
      <p:pic>
        <p:nvPicPr>
          <p:cNvPr id="4" name="Picture 3"/>
          <p:cNvPicPr>
            <a:picLocks noChangeAspect="1"/>
          </p:cNvPicPr>
          <p:nvPr/>
        </p:nvPicPr>
        <p:blipFill>
          <a:blip r:embed="rId5"/>
          <a:stretch>
            <a:fillRect/>
          </a:stretch>
        </p:blipFill>
        <p:spPr>
          <a:xfrm>
            <a:off x="0" y="2048591"/>
            <a:ext cx="4817745" cy="2066209"/>
          </a:xfrm>
          <a:prstGeom prst="rect">
            <a:avLst/>
          </a:prstGeom>
        </p:spPr>
      </p:pic>
    </p:spTree>
    <p:extLst>
      <p:ext uri="{BB962C8B-B14F-4D97-AF65-F5344CB8AC3E}">
        <p14:creationId xmlns:p14="http://schemas.microsoft.com/office/powerpoint/2010/main" val="29623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Based on </a:t>
            </a:r>
            <a:r>
              <a:rPr lang="en-US" dirty="0" err="1" smtClean="0"/>
              <a:t>Evgeny</a:t>
            </a:r>
            <a:r>
              <a:rPr lang="en-US" dirty="0" smtClean="0"/>
              <a:t> </a:t>
            </a:r>
            <a:r>
              <a:rPr lang="en-US" dirty="0" err="1" smtClean="0"/>
              <a:t>Demidov</a:t>
            </a:r>
            <a:r>
              <a:rPr lang="en-US" dirty="0" smtClean="0"/>
              <a:t> 2D ink droplet</a:t>
            </a:r>
            <a:endParaRPr lang="en-US" dirty="0"/>
          </a:p>
        </p:txBody>
      </p:sp>
      <p:sp>
        <p:nvSpPr>
          <p:cNvPr id="3" name="Title 2"/>
          <p:cNvSpPr>
            <a:spLocks noGrp="1"/>
          </p:cNvSpPr>
          <p:nvPr>
            <p:ph type="title"/>
          </p:nvPr>
        </p:nvSpPr>
        <p:spPr/>
        <p:txBody>
          <a:bodyPr/>
          <a:lstStyle/>
          <a:p>
            <a:r>
              <a:rPr lang="en-US" dirty="0"/>
              <a:t>Demo: </a:t>
            </a:r>
            <a:r>
              <a:rPr lang="en-US" dirty="0" smtClean="0"/>
              <a:t>GL Texture </a:t>
            </a:r>
            <a:r>
              <a:rPr lang="en-US" dirty="0"/>
              <a:t>update with CL</a:t>
            </a:r>
            <a:br>
              <a:rPr lang="en-US" dirty="0"/>
            </a:br>
            <a:endParaRPr lang="en-US" dirty="0"/>
          </a:p>
        </p:txBody>
      </p:sp>
      <p:sp>
        <p:nvSpPr>
          <p:cNvPr id="7" name="TextBox 6"/>
          <p:cNvSpPr txBox="1"/>
          <p:nvPr/>
        </p:nvSpPr>
        <p:spPr>
          <a:xfrm>
            <a:off x="789272" y="1202389"/>
            <a:ext cx="1324464" cy="307777"/>
          </a:xfrm>
          <a:prstGeom prst="rect">
            <a:avLst/>
          </a:prstGeom>
          <a:noFill/>
        </p:spPr>
        <p:txBody>
          <a:bodyPr wrap="none" rtlCol="0">
            <a:spAutoFit/>
          </a:bodyPr>
          <a:lstStyle/>
          <a:p>
            <a:r>
              <a:rPr lang="en-US" i="1" dirty="0" err="1" smtClean="0"/>
              <a:t>WebGL</a:t>
            </a:r>
            <a:r>
              <a:rPr lang="en-US" i="1" dirty="0" smtClean="0"/>
              <a:t> ~26 fps</a:t>
            </a:r>
            <a:endParaRPr lang="en-US" i="1" dirty="0"/>
          </a:p>
        </p:txBody>
      </p:sp>
      <p:sp>
        <p:nvSpPr>
          <p:cNvPr id="8" name="TextBox 7"/>
          <p:cNvSpPr txBox="1"/>
          <p:nvPr/>
        </p:nvSpPr>
        <p:spPr>
          <a:xfrm>
            <a:off x="4018675" y="1202389"/>
            <a:ext cx="1395998" cy="307777"/>
          </a:xfrm>
          <a:prstGeom prst="rect">
            <a:avLst/>
          </a:prstGeom>
          <a:noFill/>
        </p:spPr>
        <p:txBody>
          <a:bodyPr wrap="none" rtlCol="0">
            <a:spAutoFit/>
          </a:bodyPr>
          <a:lstStyle/>
          <a:p>
            <a:r>
              <a:rPr lang="en-US" i="1" dirty="0" err="1" smtClean="0"/>
              <a:t>WebCL</a:t>
            </a:r>
            <a:r>
              <a:rPr lang="en-US" i="1" dirty="0" smtClean="0"/>
              <a:t> ~124 fps</a:t>
            </a:r>
            <a:endParaRPr lang="en-US" i="1" dirty="0"/>
          </a:p>
        </p:txBody>
      </p:sp>
      <p:pic>
        <p:nvPicPr>
          <p:cNvPr id="9" name="droplet2d_gl.mo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789272" y="1510166"/>
            <a:ext cx="2141575" cy="2215953"/>
          </a:xfrm>
          <a:prstGeom prst="rect">
            <a:avLst/>
          </a:prstGeom>
          <a:ln>
            <a:solidFill>
              <a:schemeClr val="tx1"/>
            </a:solidFill>
          </a:ln>
          <a:effectLst>
            <a:outerShdw blurRad="50800" dist="38100" dir="2700000" algn="tl" rotWithShape="0">
              <a:srgbClr val="000000">
                <a:alpha val="43000"/>
              </a:srgbClr>
            </a:outerShdw>
          </a:effectLst>
        </p:spPr>
      </p:pic>
      <p:pic>
        <p:nvPicPr>
          <p:cNvPr id="10" name="droplet2d_cl.mo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8"/>
          <a:stretch>
            <a:fillRect/>
          </a:stretch>
        </p:blipFill>
        <p:spPr>
          <a:xfrm>
            <a:off x="4018674" y="1510167"/>
            <a:ext cx="2143773" cy="2254224"/>
          </a:xfrm>
          <a:prstGeom prst="rect">
            <a:avLst/>
          </a:prstGeom>
          <a:ln>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398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100" fill="hold"/>
                                        <p:tgtEl>
                                          <p:spTgt spid="9"/>
                                        </p:tgtEl>
                                      </p:cBhvr>
                                    </p:cmd>
                                  </p:childTnLst>
                                </p:cTn>
                              </p:par>
                            </p:childTnLst>
                          </p:cTn>
                        </p:par>
                        <p:par>
                          <p:cTn id="7" fill="hold">
                            <p:stCondLst>
                              <p:cond delay="54100"/>
                            </p:stCondLst>
                            <p:childTnLst>
                              <p:par>
                                <p:cTn id="8" presetID="1" presetClass="mediacall" presetSubtype="0" fill="hold" nodeType="afterEffect">
                                  <p:stCondLst>
                                    <p:cond delay="0"/>
                                  </p:stCondLst>
                                  <p:childTnLst>
                                    <p:cmd type="call" cmd="playFrom(0.0)">
                                      <p:cBhvr>
                                        <p:cTn id="9" dur="4361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p:cTn id="16" fill="hold" display="0">
                  <p:stCondLst>
                    <p:cond delay="indefinite"/>
                  </p:stCondLst>
                </p:cTn>
                <p:tgtEl>
                  <p:spTgt spid="10"/>
                </p:tgtEl>
              </p:cMediaNode>
            </p:video>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err="1" smtClean="0"/>
              <a:t>WebCL</a:t>
            </a:r>
            <a:r>
              <a:rPr lang="en-US" dirty="0" smtClean="0"/>
              <a:t> / </a:t>
            </a:r>
            <a:r>
              <a:rPr lang="en-US" dirty="0" err="1" smtClean="0"/>
              <a:t>WebGL</a:t>
            </a:r>
            <a:r>
              <a:rPr lang="en-US" dirty="0" smtClean="0"/>
              <a:t> </a:t>
            </a:r>
            <a:r>
              <a:rPr lang="en-US" dirty="0" err="1"/>
              <a:t>interop</a:t>
            </a:r>
            <a:r>
              <a:rPr lang="en-US" dirty="0"/>
              <a:t> </a:t>
            </a:r>
            <a:r>
              <a:rPr lang="en-US" dirty="0" smtClean="0"/>
              <a:t>(</a:t>
            </a:r>
            <a:r>
              <a:rPr lang="en-US" dirty="0" err="1" smtClean="0"/>
              <a:t>vbo</a:t>
            </a:r>
            <a:r>
              <a:rPr lang="en-US" dirty="0" smtClean="0"/>
              <a:t>)</a:t>
            </a:r>
            <a:endParaRPr lang="en-US" dirty="0"/>
          </a:p>
        </p:txBody>
      </p:sp>
      <p:pic>
        <p:nvPicPr>
          <p:cNvPr id="9" name="Picture 8"/>
          <p:cNvPicPr>
            <a:picLocks noChangeAspect="1"/>
          </p:cNvPicPr>
          <p:nvPr/>
        </p:nvPicPr>
        <p:blipFill>
          <a:blip r:embed="rId3"/>
          <a:stretch>
            <a:fillRect/>
          </a:stretch>
        </p:blipFill>
        <p:spPr>
          <a:xfrm>
            <a:off x="4977679" y="638306"/>
            <a:ext cx="1573014" cy="3476493"/>
          </a:xfrm>
          <a:prstGeom prst="rect">
            <a:avLst/>
          </a:prstGeom>
        </p:spPr>
      </p:pic>
      <p:pic>
        <p:nvPicPr>
          <p:cNvPr id="4" name="Picture 3"/>
          <p:cNvPicPr>
            <a:picLocks noChangeAspect="1"/>
          </p:cNvPicPr>
          <p:nvPr/>
        </p:nvPicPr>
        <p:blipFill>
          <a:blip r:embed="rId4"/>
          <a:stretch>
            <a:fillRect/>
          </a:stretch>
        </p:blipFill>
        <p:spPr>
          <a:xfrm>
            <a:off x="0" y="2756050"/>
            <a:ext cx="3919746" cy="895318"/>
          </a:xfrm>
          <a:prstGeom prst="rect">
            <a:avLst/>
          </a:prstGeom>
        </p:spPr>
      </p:pic>
      <p:pic>
        <p:nvPicPr>
          <p:cNvPr id="5" name="Picture 4"/>
          <p:cNvPicPr>
            <a:picLocks noChangeAspect="1"/>
          </p:cNvPicPr>
          <p:nvPr/>
        </p:nvPicPr>
        <p:blipFill>
          <a:blip r:embed="rId5"/>
          <a:stretch>
            <a:fillRect/>
          </a:stretch>
        </p:blipFill>
        <p:spPr>
          <a:xfrm>
            <a:off x="1" y="638306"/>
            <a:ext cx="4893844" cy="1942991"/>
          </a:xfrm>
          <a:prstGeom prst="rect">
            <a:avLst/>
          </a:prstGeom>
        </p:spPr>
      </p:pic>
    </p:spTree>
    <p:extLst>
      <p:ext uri="{BB962C8B-B14F-4D97-AF65-F5344CB8AC3E}">
        <p14:creationId xmlns:p14="http://schemas.microsoft.com/office/powerpoint/2010/main" val="347194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VBO update with CL</a:t>
            </a:r>
            <a:endParaRPr lang="en-US" dirty="0"/>
          </a:p>
        </p:txBody>
      </p:sp>
      <p:pic>
        <p:nvPicPr>
          <p:cNvPr id="2" name="displacement.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822745" y="818921"/>
            <a:ext cx="3509866" cy="3086016"/>
          </a:xfrm>
          <a:prstGeom prst="rect">
            <a:avLst/>
          </a:prstGeom>
        </p:spPr>
      </p:pic>
    </p:spTree>
    <p:extLst>
      <p:ext uri="{BB962C8B-B14F-4D97-AF65-F5344CB8AC3E}">
        <p14:creationId xmlns:p14="http://schemas.microsoft.com/office/powerpoint/2010/main" val="387311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
        <p:nvSpPr>
          <p:cNvPr id="3" name="Content Placeholder 2"/>
          <p:cNvSpPr>
            <a:spLocks noGrp="1"/>
          </p:cNvSpPr>
          <p:nvPr>
            <p:ph type="body" idx="1"/>
          </p:nvPr>
        </p:nvSpPr>
        <p:spPr/>
        <p:txBody>
          <a:bodyPr>
            <a:normAutofit/>
          </a:bodyPr>
          <a:lstStyle/>
          <a:p>
            <a:endParaRPr lang="en-US" sz="2100" dirty="0" smtClean="0"/>
          </a:p>
          <a:p>
            <a:pPr lvl="1"/>
            <a:endParaRPr lang="en-US" sz="1800" dirty="0"/>
          </a:p>
        </p:txBody>
      </p:sp>
      <p:sp>
        <p:nvSpPr>
          <p:cNvPr id="2" name="Title 1"/>
          <p:cNvSpPr>
            <a:spLocks noGrp="1"/>
          </p:cNvSpPr>
          <p:nvPr>
            <p:ph type="title"/>
          </p:nvPr>
        </p:nvSpPr>
        <p:spPr/>
        <p:txBody>
          <a:bodyPr/>
          <a:lstStyle/>
          <a:p>
            <a:r>
              <a:rPr lang="en-US" dirty="0" err="1"/>
              <a:t>WebCL</a:t>
            </a:r>
            <a:r>
              <a:rPr lang="en-US" dirty="0"/>
              <a:t>/</a:t>
            </a:r>
            <a:r>
              <a:rPr lang="en-US" dirty="0" err="1"/>
              <a:t>WebGL</a:t>
            </a:r>
            <a:r>
              <a:rPr lang="en-US" dirty="0"/>
              <a:t> </a:t>
            </a:r>
            <a:r>
              <a:rPr lang="en-US" dirty="0" err="1"/>
              <a:t>interop</a:t>
            </a:r>
            <a:r>
              <a:rPr lang="en-US" dirty="0"/>
              <a:t> </a:t>
            </a:r>
            <a:r>
              <a:rPr lang="en-US" dirty="0" smtClean="0"/>
              <a:t>(host side)</a:t>
            </a:r>
            <a:endParaRPr lang="en-US" dirty="0"/>
          </a:p>
        </p:txBody>
      </p:sp>
      <p:pic>
        <p:nvPicPr>
          <p:cNvPr id="5" name="Picture 4"/>
          <p:cNvPicPr>
            <a:picLocks noChangeAspect="1"/>
          </p:cNvPicPr>
          <p:nvPr/>
        </p:nvPicPr>
        <p:blipFill>
          <a:blip r:embed="rId4"/>
          <a:stretch>
            <a:fillRect/>
          </a:stretch>
        </p:blipFill>
        <p:spPr>
          <a:xfrm>
            <a:off x="88197" y="850060"/>
            <a:ext cx="4421085" cy="2947390"/>
          </a:xfrm>
          <a:prstGeom prst="rect">
            <a:avLst/>
          </a:prstGeom>
        </p:spPr>
      </p:pic>
      <p:pic>
        <p:nvPicPr>
          <p:cNvPr id="4" name="Picture 3"/>
          <p:cNvPicPr>
            <a:picLocks noChangeAspect="1"/>
          </p:cNvPicPr>
          <p:nvPr/>
        </p:nvPicPr>
        <p:blipFill>
          <a:blip r:embed="rId5"/>
          <a:stretch>
            <a:fillRect/>
          </a:stretch>
        </p:blipFill>
        <p:spPr>
          <a:xfrm>
            <a:off x="4992414" y="670874"/>
            <a:ext cx="1558278" cy="3443926"/>
          </a:xfrm>
          <a:prstGeom prst="rect">
            <a:avLst/>
          </a:prstGeom>
        </p:spPr>
      </p:pic>
    </p:spTree>
    <p:extLst>
      <p:ext uri="{BB962C8B-B14F-4D97-AF65-F5344CB8AC3E}">
        <p14:creationId xmlns:p14="http://schemas.microsoft.com/office/powerpoint/2010/main" val="111073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9400" y="703383"/>
            <a:ext cx="6807200" cy="3124200"/>
          </a:xfrm>
        </p:spPr>
        <p:txBody>
          <a:bodyPr/>
          <a:lstStyle/>
          <a:p>
            <a:r>
              <a:rPr lang="en-US" sz="2400" dirty="0" smtClean="0"/>
              <a:t>Based on </a:t>
            </a:r>
            <a:r>
              <a:rPr lang="en-US" sz="2400" dirty="0" err="1" smtClean="0"/>
              <a:t>Iñigo</a:t>
            </a:r>
            <a:r>
              <a:rPr lang="en-US" sz="2400" dirty="0" smtClean="0"/>
              <a:t> </a:t>
            </a:r>
            <a:r>
              <a:rPr lang="en-US" sz="2400" dirty="0" err="1" smtClean="0"/>
              <a:t>Quilez</a:t>
            </a:r>
            <a:r>
              <a:rPr lang="en-US" sz="2400" dirty="0" smtClean="0"/>
              <a:t> </a:t>
            </a:r>
            <a:r>
              <a:rPr lang="en-US" sz="2400" dirty="0" err="1" smtClean="0"/>
              <a:t>ShaderToy</a:t>
            </a:r>
            <a:endParaRPr lang="en-US" sz="2400" dirty="0"/>
          </a:p>
        </p:txBody>
      </p:sp>
      <p:sp>
        <p:nvSpPr>
          <p:cNvPr id="3" name="Title 2"/>
          <p:cNvSpPr>
            <a:spLocks noGrp="1"/>
          </p:cNvSpPr>
          <p:nvPr>
            <p:ph type="title"/>
          </p:nvPr>
        </p:nvSpPr>
        <p:spPr/>
        <p:txBody>
          <a:bodyPr/>
          <a:lstStyle/>
          <a:p>
            <a:r>
              <a:rPr lang="en-US" dirty="0"/>
              <a:t>Demo: Texture update with CL</a:t>
            </a:r>
            <a:br>
              <a:rPr lang="en-US" dirty="0"/>
            </a:br>
            <a:endParaRPr lang="en-US" dirty="0"/>
          </a:p>
        </p:txBody>
      </p:sp>
      <p:sp>
        <p:nvSpPr>
          <p:cNvPr id="7" name="TextBox 6"/>
          <p:cNvSpPr txBox="1"/>
          <p:nvPr/>
        </p:nvSpPr>
        <p:spPr>
          <a:xfrm>
            <a:off x="628413" y="1104117"/>
            <a:ext cx="1233468" cy="307777"/>
          </a:xfrm>
          <a:prstGeom prst="rect">
            <a:avLst/>
          </a:prstGeom>
          <a:noFill/>
        </p:spPr>
        <p:txBody>
          <a:bodyPr wrap="none" rtlCol="0">
            <a:spAutoFit/>
          </a:bodyPr>
          <a:lstStyle/>
          <a:p>
            <a:r>
              <a:rPr lang="en-US" i="1" dirty="0" err="1" smtClean="0"/>
              <a:t>WebGL</a:t>
            </a:r>
            <a:r>
              <a:rPr lang="en-US" i="1" dirty="0" smtClean="0"/>
              <a:t> ~6 fps</a:t>
            </a:r>
            <a:endParaRPr lang="en-US" i="1" dirty="0"/>
          </a:p>
        </p:txBody>
      </p:sp>
      <p:sp>
        <p:nvSpPr>
          <p:cNvPr id="8" name="TextBox 7"/>
          <p:cNvSpPr txBox="1"/>
          <p:nvPr/>
        </p:nvSpPr>
        <p:spPr>
          <a:xfrm>
            <a:off x="4793666" y="1168898"/>
            <a:ext cx="1305002" cy="307777"/>
          </a:xfrm>
          <a:prstGeom prst="rect">
            <a:avLst/>
          </a:prstGeom>
          <a:noFill/>
        </p:spPr>
        <p:txBody>
          <a:bodyPr wrap="none" rtlCol="0">
            <a:spAutoFit/>
          </a:bodyPr>
          <a:lstStyle/>
          <a:p>
            <a:r>
              <a:rPr lang="en-US" i="1" dirty="0" err="1" smtClean="0"/>
              <a:t>WebCL</a:t>
            </a:r>
            <a:r>
              <a:rPr lang="en-US" i="1" dirty="0" smtClean="0"/>
              <a:t> ~22 fps</a:t>
            </a:r>
            <a:endParaRPr lang="en-US" i="1" dirty="0"/>
          </a:p>
        </p:txBody>
      </p:sp>
      <p:pic>
        <p:nvPicPr>
          <p:cNvPr id="10" name="Picture 9" descr="WebCL_Sept11_1500p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pic>
        <p:nvPicPr>
          <p:cNvPr id="5" name="shadertoy_amndelbulb.mo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8"/>
          <a:stretch>
            <a:fillRect/>
          </a:stretch>
        </p:blipFill>
        <p:spPr>
          <a:xfrm>
            <a:off x="628414" y="1411894"/>
            <a:ext cx="3352848" cy="2385556"/>
          </a:xfrm>
          <a:prstGeom prst="rect">
            <a:avLst/>
          </a:prstGeom>
        </p:spPr>
      </p:pic>
      <p:pic>
        <p:nvPicPr>
          <p:cNvPr id="6" name="mandelbulbCL.mp4">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9"/>
          <a:stretch>
            <a:fillRect/>
          </a:stretch>
        </p:blipFill>
        <p:spPr>
          <a:xfrm>
            <a:off x="4793666" y="1411894"/>
            <a:ext cx="1949262" cy="2116777"/>
          </a:xfrm>
          <a:prstGeom prst="rect">
            <a:avLst/>
          </a:prstGeom>
        </p:spPr>
      </p:pic>
    </p:spTree>
    <p:extLst>
      <p:ext uri="{BB962C8B-B14F-4D97-AF65-F5344CB8AC3E}">
        <p14:creationId xmlns:p14="http://schemas.microsoft.com/office/powerpoint/2010/main" val="2229509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33" fill="hold"/>
                                        <p:tgtEl>
                                          <p:spTgt spid="5"/>
                                        </p:tgtEl>
                                      </p:cBhvr>
                                    </p:cmd>
                                  </p:childTnLst>
                                </p:cTn>
                              </p:par>
                            </p:childTnLst>
                          </p:cTn>
                        </p:par>
                        <p:par>
                          <p:cTn id="7" fill="hold">
                            <p:stCondLst>
                              <p:cond delay="33733"/>
                            </p:stCondLst>
                            <p:childTnLst>
                              <p:par>
                                <p:cTn id="8" presetID="1" presetClass="mediacall" presetSubtype="0" fill="hold" nodeType="afterEffect">
                                  <p:stCondLst>
                                    <p:cond delay="0"/>
                                  </p:stCondLst>
                                  <p:childTnLst>
                                    <p:cmd type="call" cmd="playFrom(0.0)">
                                      <p:cBhvr>
                                        <p:cTn id="9" dur="48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a:bodyPr>
          <a:lstStyle/>
          <a:p>
            <a:r>
              <a:rPr lang="en-US" dirty="0" err="1" smtClean="0"/>
              <a:t>WebCL</a:t>
            </a:r>
            <a:r>
              <a:rPr lang="en-US" dirty="0" smtClean="0"/>
              <a:t> enables GPGPU applications in Web browsers</a:t>
            </a:r>
          </a:p>
          <a:p>
            <a:pPr lvl="1"/>
            <a:r>
              <a:rPr lang="en-US" dirty="0" smtClean="0"/>
              <a:t>Careful usage of architecture can lead to impressive speedup</a:t>
            </a:r>
          </a:p>
          <a:p>
            <a:pPr lvl="1"/>
            <a:r>
              <a:rPr lang="en-US" dirty="0" smtClean="0"/>
              <a:t>With </a:t>
            </a:r>
            <a:r>
              <a:rPr lang="en-US" dirty="0" err="1" smtClean="0"/>
              <a:t>WebGL</a:t>
            </a:r>
            <a:r>
              <a:rPr lang="en-US" dirty="0" smtClean="0"/>
              <a:t> interoperability, rich graphics  Web applications are now possible</a:t>
            </a:r>
          </a:p>
          <a:p>
            <a:r>
              <a:rPr lang="en-US" b="1" dirty="0" smtClean="0">
                <a:solidFill>
                  <a:schemeClr val="accent1"/>
                </a:solidFill>
              </a:rPr>
              <a:t>DRAFT </a:t>
            </a:r>
            <a:r>
              <a:rPr lang="en-US" dirty="0" err="1" smtClean="0"/>
              <a:t>WebCL</a:t>
            </a:r>
            <a:r>
              <a:rPr lang="en-US" dirty="0" smtClean="0"/>
              <a:t> specification</a:t>
            </a:r>
          </a:p>
          <a:p>
            <a:pPr lvl="1"/>
            <a:r>
              <a:rPr lang="en-US" dirty="0" smtClean="0">
                <a:solidFill>
                  <a:srgbClr val="4F81BD"/>
                </a:solidFill>
              </a:rPr>
              <a:t>Quite</a:t>
            </a:r>
            <a:r>
              <a:rPr lang="en-US" dirty="0" smtClean="0"/>
              <a:t> </a:t>
            </a:r>
            <a:r>
              <a:rPr lang="en-US" dirty="0" smtClean="0">
                <a:solidFill>
                  <a:srgbClr val="4F81BD"/>
                </a:solidFill>
              </a:rPr>
              <a:t>stable</a:t>
            </a:r>
            <a:r>
              <a:rPr lang="en-US" dirty="0" smtClean="0"/>
              <a:t> JavaScript API</a:t>
            </a:r>
          </a:p>
          <a:p>
            <a:pPr lvl="1"/>
            <a:r>
              <a:rPr lang="en-US" dirty="0"/>
              <a:t>F</a:t>
            </a:r>
            <a:r>
              <a:rPr lang="en-US" dirty="0" smtClean="0"/>
              <a:t>ocusing on more </a:t>
            </a:r>
            <a:r>
              <a:rPr lang="en-US" dirty="0" smtClean="0">
                <a:solidFill>
                  <a:srgbClr val="4F81BD"/>
                </a:solidFill>
              </a:rPr>
              <a:t>security</a:t>
            </a:r>
            <a:r>
              <a:rPr lang="en-US" dirty="0" smtClean="0"/>
              <a:t> and </a:t>
            </a:r>
            <a:r>
              <a:rPr lang="en-US" dirty="0" smtClean="0">
                <a:solidFill>
                  <a:srgbClr val="4F81BD"/>
                </a:solidFill>
              </a:rPr>
              <a:t>robustness</a:t>
            </a:r>
          </a:p>
        </p:txBody>
      </p:sp>
      <p:sp>
        <p:nvSpPr>
          <p:cNvPr id="3" name="Title 2"/>
          <p:cNvSpPr>
            <a:spLocks noGrp="1"/>
          </p:cNvSpPr>
          <p:nvPr>
            <p:ph type="title"/>
          </p:nvPr>
        </p:nvSpPr>
        <p:spPr/>
        <p:txBody>
          <a:bodyPr/>
          <a:lstStyle/>
          <a:p>
            <a:r>
              <a:rPr lang="en-US" dirty="0" smtClean="0"/>
              <a:t>Perspectives</a:t>
            </a:r>
            <a:endParaRPr lang="en-US" dirty="0"/>
          </a:p>
        </p:txBody>
      </p:sp>
      <p:pic>
        <p:nvPicPr>
          <p:cNvPr id="4" name="Picture 3" descr="WebCL_Sept11_1500p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Tree>
    <p:extLst>
      <p:ext uri="{BB962C8B-B14F-4D97-AF65-F5344CB8AC3E}">
        <p14:creationId xmlns:p14="http://schemas.microsoft.com/office/powerpoint/2010/main" val="3497787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dissolve">
                                      <p:cBhvr>
                                        <p:cTn id="7" dur="500"/>
                                        <p:tgtEl>
                                          <p:spTgt spid="2">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dissolve">
                                      <p:cBhvr>
                                        <p:cTn id="10" dur="500"/>
                                        <p:tgtEl>
                                          <p:spTgt spid="2">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dissolve">
                                      <p:cBhvr>
                                        <p:cTn id="1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lnSpcReduction="10000"/>
          </a:bodyPr>
          <a:lstStyle/>
          <a:p>
            <a:r>
              <a:rPr lang="en-US" dirty="0" smtClean="0"/>
              <a:t>For compute intensive web applications</a:t>
            </a:r>
          </a:p>
          <a:p>
            <a:pPr lvl="1"/>
            <a:r>
              <a:rPr lang="en-US" dirty="0" smtClean="0"/>
              <a:t>Games: physics, special effects</a:t>
            </a:r>
          </a:p>
          <a:p>
            <a:pPr lvl="1"/>
            <a:r>
              <a:rPr lang="en-US" dirty="0" smtClean="0"/>
              <a:t>Computational photography</a:t>
            </a:r>
          </a:p>
          <a:p>
            <a:pPr lvl="1"/>
            <a:r>
              <a:rPr lang="en-US" dirty="0" smtClean="0"/>
              <a:t>Scientific simulations</a:t>
            </a:r>
          </a:p>
          <a:p>
            <a:pPr lvl="1"/>
            <a:r>
              <a:rPr lang="en-US" dirty="0" smtClean="0"/>
              <a:t>Augmented reality</a:t>
            </a:r>
          </a:p>
          <a:p>
            <a:pPr lvl="1"/>
            <a:r>
              <a:rPr lang="en-US" dirty="0" smtClean="0"/>
              <a:t>…</a:t>
            </a:r>
          </a:p>
          <a:p>
            <a:r>
              <a:rPr lang="en-US" dirty="0" smtClean="0"/>
              <a:t>Use many devices for general computations</a:t>
            </a:r>
          </a:p>
          <a:p>
            <a:pPr lvl="1"/>
            <a:r>
              <a:rPr lang="en-US" dirty="0" smtClean="0"/>
              <a:t>CPU, GPU, DSP, FPGA…</a:t>
            </a:r>
          </a:p>
        </p:txBody>
      </p:sp>
      <p:sp>
        <p:nvSpPr>
          <p:cNvPr id="3" name="Title 2"/>
          <p:cNvSpPr>
            <a:spLocks noGrp="1"/>
          </p:cNvSpPr>
          <p:nvPr>
            <p:ph type="title"/>
          </p:nvPr>
        </p:nvSpPr>
        <p:spPr/>
        <p:txBody>
          <a:bodyPr/>
          <a:lstStyle/>
          <a:p>
            <a:r>
              <a:rPr lang="en-US" dirty="0" smtClean="0"/>
              <a:t>Motivation</a:t>
            </a:r>
            <a:endParaRPr lang="en-US" dirty="0"/>
          </a:p>
        </p:txBody>
      </p:sp>
      <p:pic>
        <p:nvPicPr>
          <p:cNvPr id="4" name="Picture 3" descr="html5_v1_500_400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4611" y="1624623"/>
            <a:ext cx="1353399" cy="1015049"/>
          </a:xfrm>
          <a:prstGeom prst="rect">
            <a:avLst/>
          </a:prstGeom>
        </p:spPr>
      </p:pic>
    </p:spTree>
    <p:extLst>
      <p:ext uri="{BB962C8B-B14F-4D97-AF65-F5344CB8AC3E}">
        <p14:creationId xmlns:p14="http://schemas.microsoft.com/office/powerpoint/2010/main" val="3238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r>
              <a:rPr lang="en-US" sz="1600" dirty="0" smtClean="0"/>
              <a:t>Khronos open process to engage Web community</a:t>
            </a:r>
          </a:p>
          <a:p>
            <a:pPr lvl="1"/>
            <a:r>
              <a:rPr lang="en-US" sz="1600" dirty="0" smtClean="0"/>
              <a:t>Public specification drafts, mailing lists, forums</a:t>
            </a:r>
          </a:p>
          <a:p>
            <a:pPr lvl="1"/>
            <a:r>
              <a:rPr lang="en-US" sz="1600" dirty="0" smtClean="0">
                <a:hlinkClick r:id="rId3"/>
              </a:rPr>
              <a:t>http://www.khronos.org/webcl/</a:t>
            </a:r>
            <a:endParaRPr lang="en-US" sz="1600" dirty="0" smtClean="0"/>
          </a:p>
          <a:p>
            <a:pPr lvl="1"/>
            <a:r>
              <a:rPr lang="en-US" sz="1600" dirty="0" smtClean="0">
                <a:hlinkClick r:id="rId4"/>
              </a:rPr>
              <a:t>webcl_public@khronos.org</a:t>
            </a:r>
            <a:endParaRPr lang="en-US" sz="1600" dirty="0" smtClean="0"/>
          </a:p>
          <a:p>
            <a:r>
              <a:rPr lang="en-US" sz="1600" dirty="0" smtClean="0"/>
              <a:t>Nokia open source prototype for Firefox in May 2011 (LGPL)</a:t>
            </a:r>
          </a:p>
          <a:p>
            <a:pPr lvl="1"/>
            <a:r>
              <a:rPr lang="en-US" sz="1600" dirty="0" smtClean="0">
                <a:hlinkClick r:id="rId5"/>
              </a:rPr>
              <a:t>http://webcl.nokiaresearch.com</a:t>
            </a:r>
            <a:endParaRPr lang="en-US" sz="1600" dirty="0" smtClean="0"/>
          </a:p>
          <a:p>
            <a:r>
              <a:rPr lang="en-US" sz="1600" dirty="0" smtClean="0"/>
              <a:t>Samsung open source prototype for </a:t>
            </a:r>
            <a:r>
              <a:rPr lang="en-US" sz="1600" dirty="0" err="1" smtClean="0"/>
              <a:t>WebKit</a:t>
            </a:r>
            <a:r>
              <a:rPr lang="en-US" sz="1600" dirty="0" smtClean="0"/>
              <a:t> in July 2011 (BSD)</a:t>
            </a:r>
          </a:p>
          <a:p>
            <a:pPr lvl="1"/>
            <a:r>
              <a:rPr lang="en-US" sz="1600" dirty="0" smtClean="0">
                <a:hlinkClick r:id="rId6"/>
              </a:rPr>
              <a:t>http://code.google.com/p/webcl/ </a:t>
            </a:r>
            <a:endParaRPr lang="en-US" sz="1600" dirty="0" smtClean="0"/>
          </a:p>
          <a:p>
            <a:r>
              <a:rPr lang="en-US" sz="1600" dirty="0" smtClean="0"/>
              <a:t>Motorola open source prototype for </a:t>
            </a:r>
            <a:r>
              <a:rPr lang="en-US" sz="1600" dirty="0" err="1" smtClean="0"/>
              <a:t>NodeJS</a:t>
            </a:r>
            <a:r>
              <a:rPr lang="en-US" sz="1600" dirty="0" smtClean="0"/>
              <a:t> in March 2012 (BSD)</a:t>
            </a:r>
          </a:p>
          <a:p>
            <a:pPr lvl="1"/>
            <a:r>
              <a:rPr lang="en-US" sz="1600" dirty="0" smtClean="0">
                <a:hlinkClick r:id="rId7"/>
              </a:rPr>
              <a:t>https://github.com/Motorola-Mobility/node-webcl</a:t>
            </a:r>
            <a:endParaRPr lang="en-US" sz="4000" dirty="0"/>
          </a:p>
        </p:txBody>
      </p:sp>
      <p:sp>
        <p:nvSpPr>
          <p:cNvPr id="2" name="Title 1"/>
          <p:cNvSpPr>
            <a:spLocks noGrp="1"/>
          </p:cNvSpPr>
          <p:nvPr>
            <p:ph type="title"/>
          </p:nvPr>
        </p:nvSpPr>
        <p:spPr/>
        <p:txBody>
          <a:bodyPr/>
          <a:lstStyle/>
          <a:p>
            <a:r>
              <a:rPr lang="en-US" dirty="0" smtClean="0"/>
              <a:t>WebCL Open process and Resources</a:t>
            </a:r>
            <a:endParaRPr lang="en-US" dirty="0"/>
          </a:p>
        </p:txBody>
      </p:sp>
      <p:pic>
        <p:nvPicPr>
          <p:cNvPr id="4" name="Picture 3" descr="WebCL_Sept11_1500p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50693" y="3797450"/>
            <a:ext cx="764507" cy="317350"/>
          </a:xfrm>
          <a:prstGeom prst="rect">
            <a:avLst/>
          </a:prstGeom>
          <a:effectLst/>
        </p:spPr>
      </p:pic>
    </p:spTree>
    <p:extLst>
      <p:ext uri="{BB962C8B-B14F-4D97-AF65-F5344CB8AC3E}">
        <p14:creationId xmlns:p14="http://schemas.microsoft.com/office/powerpoint/2010/main" val="3690047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09520" y="1083564"/>
            <a:ext cx="2296160" cy="1947672"/>
          </a:xfrm>
          <a:prstGeom prst="rect">
            <a:avLst/>
          </a:prstGeom>
          <a:effectLst>
            <a:outerShdw blurRad="50800" dist="38100" dir="2700000" algn="br">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530225" y="258763"/>
            <a:ext cx="6343650" cy="47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49" tIns="36575" rIns="73149" bIns="3657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600" dirty="0">
                <a:solidFill>
                  <a:srgbClr val="FFFFFF"/>
                </a:solidFill>
                <a:latin typeface="Arial Bold" charset="0"/>
              </a:rPr>
              <a:t>This slide has a 16:9 media window</a:t>
            </a:r>
            <a:endParaRPr lang="en-US" sz="2200" dirty="0">
              <a:solidFill>
                <a:srgbClr val="FFFFFF"/>
              </a:solidFill>
              <a:latin typeface="Arial Bold" charset="0"/>
            </a:endParaRPr>
          </a:p>
        </p:txBody>
      </p:sp>
      <p:sp>
        <p:nvSpPr>
          <p:cNvPr id="3" name="Text Placeholder 2"/>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14" name="PP_02_End.jpg" descr="/Volumes/eGo/S2012/PowerPoint:Keynote/S2012 PPT:KEY/PP_Files/PP_02_End.jpg"/>
          <p:cNvPicPr>
            <a:picLocks noGrp="1" noChangeAspect="1"/>
          </p:cNvPicPr>
          <p:nvPr>
            <p:ph idx="4294967295"/>
          </p:nvPr>
        </p:nvPicPr>
        <p:blipFill>
          <a:blip r:embed="rId3" r:link="rId4" cstate="screen">
            <a:extLst>
              <a:ext uri="{28A0092B-C50C-407E-A947-70E740481C1C}">
                <a14:useLocalDpi xmlns:a14="http://schemas.microsoft.com/office/drawing/2010/main"/>
              </a:ext>
            </a:extLst>
          </a:blip>
          <a:stretch>
            <a:fillRect/>
          </a:stretch>
        </p:blipFill>
        <p:spPr>
          <a:xfrm>
            <a:off x="0" y="0"/>
            <a:ext cx="7315200" cy="411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lstStyle/>
          <a:p>
            <a:r>
              <a:rPr lang="en-US" sz="1100" dirty="0" smtClean="0"/>
              <a:t>OpenCL Programming Guide - The “Red Book” of OpenCL</a:t>
            </a:r>
          </a:p>
          <a:p>
            <a:pPr lvl="1"/>
            <a:r>
              <a:rPr lang="en-US" sz="1100" dirty="0" smtClean="0">
                <a:hlinkClick r:id="rId2"/>
              </a:rPr>
              <a:t>http://www.amazon.com/OpenCL-Programming-Guide-Aaftab-Munshi/dp/0321749642</a:t>
            </a:r>
            <a:endParaRPr lang="en-US" sz="1100" dirty="0" smtClean="0"/>
          </a:p>
          <a:p>
            <a:r>
              <a:rPr lang="en-US" sz="1100" dirty="0" smtClean="0"/>
              <a:t>OpenCL in Action</a:t>
            </a:r>
          </a:p>
          <a:p>
            <a:pPr lvl="1"/>
            <a:r>
              <a:rPr lang="en-US" sz="1100" u="sng" dirty="0" smtClean="0">
                <a:hlinkClick r:id="rId3"/>
              </a:rPr>
              <a:t>http://www.amazon.com/OpenCL-Action-Accelerate-Graphics-Computations/dp/1617290173/</a:t>
            </a:r>
            <a:endParaRPr lang="en-US" sz="1100" u="sng" dirty="0" smtClean="0"/>
          </a:p>
          <a:p>
            <a:r>
              <a:rPr lang="en-US" sz="1100" dirty="0" smtClean="0"/>
              <a:t>Heterogeneous Computing with OpenCL</a:t>
            </a:r>
          </a:p>
          <a:p>
            <a:pPr lvl="1"/>
            <a:r>
              <a:rPr lang="en-US" sz="1100" dirty="0" smtClean="0">
                <a:hlinkClick r:id="rId4"/>
              </a:rPr>
              <a:t>http://www.amazon.com/Heterogeneous-Computing-with-OpenCL-ebook/dp/B005JRHYUS</a:t>
            </a:r>
            <a:endParaRPr lang="en-US" sz="1100" dirty="0" smtClean="0"/>
          </a:p>
          <a:p>
            <a:r>
              <a:rPr lang="en-US" sz="1100" dirty="0" smtClean="0"/>
              <a:t>The OpenCL Programming Book </a:t>
            </a:r>
          </a:p>
          <a:p>
            <a:pPr lvl="1"/>
            <a:r>
              <a:rPr lang="en-US" sz="1100" dirty="0" smtClean="0">
                <a:hlinkClick r:id="rId5"/>
              </a:rPr>
              <a:t>http://www.fixstars.com/en/opencl/book/</a:t>
            </a:r>
            <a:endParaRPr lang="en-US" sz="1100" dirty="0" smtClean="0"/>
          </a:p>
          <a:p>
            <a:endParaRPr lang="en-US" dirty="0"/>
          </a:p>
        </p:txBody>
      </p:sp>
      <p:sp>
        <p:nvSpPr>
          <p:cNvPr id="2" name="Title 1"/>
          <p:cNvSpPr>
            <a:spLocks noGrp="1"/>
          </p:cNvSpPr>
          <p:nvPr>
            <p:ph type="title"/>
          </p:nvPr>
        </p:nvSpPr>
        <p:spPr/>
        <p:txBody>
          <a:bodyPr/>
          <a:lstStyle/>
          <a:p>
            <a:r>
              <a:rPr lang="en-US" dirty="0" smtClean="0"/>
              <a:t>Start learning Now!</a:t>
            </a:r>
            <a:endParaRPr lang="en-US" dirty="0"/>
          </a:p>
        </p:txBody>
      </p:sp>
      <p:pic>
        <p:nvPicPr>
          <p:cNvPr id="9"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6101" y="2553365"/>
            <a:ext cx="1170231" cy="138432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0"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108198" y="2553366"/>
            <a:ext cx="1111906" cy="1384323"/>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pic>
        <p:nvPicPr>
          <p:cNvPr id="11" name="Picture 2" descr="http://covers.elsevier.com/large_FW/9780123877666.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625445" y="2553365"/>
            <a:ext cx="1236870" cy="1372926"/>
          </a:xfrm>
          <a:prstGeom prst="rect">
            <a:avLst/>
          </a:prstGeom>
          <a:noFill/>
          <a:ln>
            <a:solidFill>
              <a:schemeClr val="tx1"/>
            </a:solidFill>
          </a:ln>
          <a:effectLst>
            <a:outerShdw blurRad="50800" dist="38100" dir="2700000" algn="tl" rotWithShape="0">
              <a:prstClr val="black">
                <a:alpha val="40000"/>
              </a:prstClr>
            </a:outerShdw>
          </a:effectLst>
        </p:spPr>
      </p:pic>
      <p:pic>
        <p:nvPicPr>
          <p:cNvPr id="12" name="Picture 4" descr="http://ecx.images-amazon.com/images/I/41Us3AloklL._SS500_.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132214" y="2553365"/>
            <a:ext cx="1247349" cy="1406960"/>
          </a:xfrm>
          <a:prstGeom prst="rect">
            <a:avLst/>
          </a:prstGeom>
          <a:noFill/>
          <a:ln>
            <a:solidFill>
              <a:schemeClr val="tx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GPUs provide exponential GFLOPS growth every year vs. CPUs</a:t>
            </a:r>
          </a:p>
        </p:txBody>
      </p:sp>
      <p:sp>
        <p:nvSpPr>
          <p:cNvPr id="3" name="Title 2"/>
          <p:cNvSpPr>
            <a:spLocks noGrp="1"/>
          </p:cNvSpPr>
          <p:nvPr>
            <p:ph type="title"/>
          </p:nvPr>
        </p:nvSpPr>
        <p:spPr/>
        <p:txBody>
          <a:bodyPr/>
          <a:lstStyle/>
          <a:p>
            <a:r>
              <a:rPr lang="en-US" dirty="0" smtClean="0"/>
              <a:t>Motivation</a:t>
            </a:r>
            <a:endParaRPr lang="en-US" dirty="0"/>
          </a:p>
        </p:txBody>
      </p:sp>
      <p:pic>
        <p:nvPicPr>
          <p:cNvPr id="4" name="Picture 3"/>
          <p:cNvPicPr>
            <a:picLocks noChangeAspect="1"/>
          </p:cNvPicPr>
          <p:nvPr/>
        </p:nvPicPr>
        <p:blipFill>
          <a:blip r:embed="rId3"/>
          <a:stretch>
            <a:fillRect/>
          </a:stretch>
        </p:blipFill>
        <p:spPr>
          <a:xfrm>
            <a:off x="3766948" y="1259698"/>
            <a:ext cx="3264192" cy="2563502"/>
          </a:xfrm>
          <a:prstGeom prst="rect">
            <a:avLst/>
          </a:prstGeom>
        </p:spPr>
      </p:pic>
      <p:pic>
        <p:nvPicPr>
          <p:cNvPr id="16" name="Picture 15" descr="cpu_vs_gpu.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465" y="1632881"/>
            <a:ext cx="3830577" cy="1723759"/>
          </a:xfrm>
          <a:prstGeom prst="rect">
            <a:avLst/>
          </a:prstGeom>
          <a:effectLst>
            <a:outerShdw blurRad="50800" dist="38100" dir="2700000" algn="br">
              <a:srgbClr val="000000">
                <a:alpha val="43000"/>
              </a:srgbClr>
            </a:outerShdw>
          </a:effectLst>
        </p:spPr>
      </p:pic>
      <p:sp>
        <p:nvSpPr>
          <p:cNvPr id="6" name="TextBox 5"/>
          <p:cNvSpPr txBox="1"/>
          <p:nvPr/>
        </p:nvSpPr>
        <p:spPr>
          <a:xfrm>
            <a:off x="3923177" y="3789133"/>
            <a:ext cx="1950233" cy="194134"/>
          </a:xfrm>
          <a:prstGeom prst="rect">
            <a:avLst/>
          </a:prstGeom>
          <a:noFill/>
        </p:spPr>
        <p:txBody>
          <a:bodyPr wrap="none" lIns="70336" tIns="35168" rIns="70336" bIns="35168" rtlCol="0">
            <a:spAutoFit/>
          </a:bodyPr>
          <a:lstStyle/>
          <a:p>
            <a:r>
              <a:rPr lang="en-US" sz="800" dirty="0" smtClean="0"/>
              <a:t>NVidia CUDA/OpenCL C programming guide</a:t>
            </a:r>
            <a:endParaRPr lang="en-US" sz="800" dirty="0"/>
          </a:p>
        </p:txBody>
      </p:sp>
    </p:spTree>
    <p:extLst>
      <p:ext uri="{BB962C8B-B14F-4D97-AF65-F5344CB8AC3E}">
        <p14:creationId xmlns:p14="http://schemas.microsoft.com/office/powerpoint/2010/main" val="314436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92500" lnSpcReduction="10000"/>
          </a:bodyPr>
          <a:lstStyle/>
          <a:p>
            <a:r>
              <a:rPr lang="en-US" sz="2000" dirty="0" smtClean="0">
                <a:solidFill>
                  <a:srgbClr val="000000"/>
                </a:solidFill>
              </a:rPr>
              <a:t>Motivation and Goals</a:t>
            </a:r>
          </a:p>
          <a:p>
            <a:r>
              <a:rPr lang="en-US" sz="2000" dirty="0" smtClean="0">
                <a:solidFill>
                  <a:srgbClr val="000000"/>
                </a:solidFill>
              </a:rPr>
              <a:t>General-Purpose computations on GPU (GPGPU)</a:t>
            </a:r>
          </a:p>
          <a:p>
            <a:pPr lvl="1"/>
            <a:r>
              <a:rPr lang="en-US" sz="1700" dirty="0" smtClean="0">
                <a:solidFill>
                  <a:srgbClr val="000000"/>
                </a:solidFill>
              </a:rPr>
              <a:t>From                   to</a:t>
            </a:r>
          </a:p>
          <a:p>
            <a:pPr lvl="1"/>
            <a:r>
              <a:rPr lang="en-US" sz="1700" dirty="0" smtClean="0">
                <a:solidFill>
                  <a:srgbClr val="000000"/>
                </a:solidFill>
              </a:rPr>
              <a:t>The need for more general data-parallel computations </a:t>
            </a:r>
          </a:p>
          <a:p>
            <a:r>
              <a:rPr lang="en-US" sz="2000" dirty="0" err="1" smtClean="0">
                <a:solidFill>
                  <a:srgbClr val="000000"/>
                </a:solidFill>
              </a:rPr>
              <a:t>WebCL</a:t>
            </a:r>
            <a:r>
              <a:rPr lang="en-US" sz="2000" dirty="0" smtClean="0">
                <a:solidFill>
                  <a:srgbClr val="000000"/>
                </a:solidFill>
              </a:rPr>
              <a:t> overview</a:t>
            </a:r>
          </a:p>
          <a:p>
            <a:pPr lvl="1"/>
            <a:r>
              <a:rPr lang="en-US" sz="1700" dirty="0" smtClean="0">
                <a:solidFill>
                  <a:srgbClr val="000000"/>
                </a:solidFill>
              </a:rPr>
              <a:t>A JavaScript API over OpenCL</a:t>
            </a:r>
          </a:p>
          <a:p>
            <a:pPr lvl="1"/>
            <a:r>
              <a:rPr lang="en-US" sz="1700" dirty="0" smtClean="0">
                <a:solidFill>
                  <a:srgbClr val="000000"/>
                </a:solidFill>
              </a:rPr>
              <a:t>OpenCL concepts</a:t>
            </a:r>
          </a:p>
          <a:p>
            <a:pPr lvl="1"/>
            <a:r>
              <a:rPr lang="en-US" sz="1700" dirty="0" err="1" smtClean="0">
                <a:solidFill>
                  <a:srgbClr val="000000"/>
                </a:solidFill>
              </a:rPr>
              <a:t>WebCL</a:t>
            </a:r>
            <a:r>
              <a:rPr lang="en-US" sz="1700" dirty="0" smtClean="0">
                <a:solidFill>
                  <a:srgbClr val="000000"/>
                </a:solidFill>
              </a:rPr>
              <a:t> API</a:t>
            </a:r>
          </a:p>
          <a:p>
            <a:r>
              <a:rPr lang="en-US" sz="2000" dirty="0" err="1" smtClean="0">
                <a:solidFill>
                  <a:srgbClr val="000000"/>
                </a:solidFill>
              </a:rPr>
              <a:t>WebCL</a:t>
            </a:r>
            <a:r>
              <a:rPr lang="en-US" sz="2000" dirty="0" smtClean="0">
                <a:solidFill>
                  <a:srgbClr val="000000"/>
                </a:solidFill>
              </a:rPr>
              <a:t> programming</a:t>
            </a:r>
          </a:p>
          <a:p>
            <a:pPr lvl="1"/>
            <a:r>
              <a:rPr lang="en-US" sz="1500" dirty="0" smtClean="0">
                <a:solidFill>
                  <a:srgbClr val="000000"/>
                </a:solidFill>
              </a:rPr>
              <a:t>Pure computations</a:t>
            </a:r>
          </a:p>
          <a:p>
            <a:pPr lvl="1"/>
            <a:r>
              <a:rPr lang="en-US" sz="1500" dirty="0" err="1" smtClean="0">
                <a:solidFill>
                  <a:srgbClr val="000000"/>
                </a:solidFill>
              </a:rPr>
              <a:t>WebGL</a:t>
            </a:r>
            <a:r>
              <a:rPr lang="en-US" sz="1500" dirty="0" smtClean="0">
                <a:solidFill>
                  <a:srgbClr val="000000"/>
                </a:solidFill>
              </a:rPr>
              <a:t> interoperability</a:t>
            </a:r>
          </a:p>
          <a:p>
            <a:endParaRPr lang="en-US" sz="2000" dirty="0">
              <a:solidFill>
                <a:srgbClr val="000000"/>
              </a:solidFill>
            </a:endParaRPr>
          </a:p>
        </p:txBody>
      </p:sp>
      <p:sp>
        <p:nvSpPr>
          <p:cNvPr id="8" name="Text Box 10"/>
          <p:cNvSpPr txBox="1">
            <a:spLocks noChangeArrowheads="1"/>
          </p:cNvSpPr>
          <p:nvPr/>
        </p:nvSpPr>
        <p:spPr bwMode="auto">
          <a:xfrm>
            <a:off x="228600" y="152400"/>
            <a:ext cx="6345238" cy="38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Content</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3" descr="webg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8961" y="1385297"/>
            <a:ext cx="786601" cy="330018"/>
          </a:xfrm>
          <a:prstGeom prst="rect">
            <a:avLst/>
          </a:prstGeom>
        </p:spPr>
      </p:pic>
      <p:pic>
        <p:nvPicPr>
          <p:cNvPr id="5" name="Picture 4"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1907" y="1385297"/>
            <a:ext cx="785156" cy="325922"/>
          </a:xfrm>
          <a:prstGeom prst="rect">
            <a:avLst/>
          </a:prstGeom>
          <a:effectLst/>
        </p:spPr>
      </p:pic>
    </p:spTree>
    <p:extLst>
      <p:ext uri="{BB962C8B-B14F-4D97-AF65-F5344CB8AC3E}">
        <p14:creationId xmlns:p14="http://schemas.microsoft.com/office/powerpoint/2010/main" val="3373506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fontScale="92500" lnSpcReduction="10000"/>
          </a:bodyPr>
          <a:lstStyle/>
          <a:p>
            <a:r>
              <a:rPr lang="en-US" sz="2000" dirty="0" smtClean="0">
                <a:solidFill>
                  <a:schemeClr val="bg2"/>
                </a:solidFill>
              </a:rPr>
              <a:t>Motivation and Goals</a:t>
            </a:r>
          </a:p>
          <a:p>
            <a:r>
              <a:rPr lang="en-US" sz="2000" dirty="0" smtClean="0">
                <a:solidFill>
                  <a:srgbClr val="000000"/>
                </a:solidFill>
              </a:rPr>
              <a:t>General-Purpose computations on GPU (GPGPU)</a:t>
            </a:r>
          </a:p>
          <a:p>
            <a:pPr lvl="1"/>
            <a:r>
              <a:rPr lang="en-US" sz="1700" dirty="0" smtClean="0">
                <a:solidFill>
                  <a:srgbClr val="000000"/>
                </a:solidFill>
              </a:rPr>
              <a:t>From                   to</a:t>
            </a:r>
          </a:p>
          <a:p>
            <a:pPr lvl="1"/>
            <a:r>
              <a:rPr lang="en-US" sz="1700" dirty="0" smtClean="0">
                <a:solidFill>
                  <a:srgbClr val="000000"/>
                </a:solidFill>
              </a:rPr>
              <a:t>The need for more general data-parallel computations </a:t>
            </a:r>
          </a:p>
          <a:p>
            <a:r>
              <a:rPr lang="en-US" sz="2000" dirty="0" err="1" smtClean="0">
                <a:solidFill>
                  <a:schemeClr val="bg2"/>
                </a:solidFill>
              </a:rPr>
              <a:t>WebCL</a:t>
            </a:r>
            <a:r>
              <a:rPr lang="en-US" sz="2000" dirty="0" smtClean="0">
                <a:solidFill>
                  <a:schemeClr val="bg2"/>
                </a:solidFill>
              </a:rPr>
              <a:t> overview</a:t>
            </a:r>
          </a:p>
          <a:p>
            <a:pPr lvl="1"/>
            <a:r>
              <a:rPr lang="en-US" sz="1700" dirty="0" smtClean="0">
                <a:solidFill>
                  <a:schemeClr val="bg2"/>
                </a:solidFill>
              </a:rPr>
              <a:t>A JavaScript API over OpenCL</a:t>
            </a:r>
          </a:p>
          <a:p>
            <a:pPr lvl="1"/>
            <a:r>
              <a:rPr lang="en-US" sz="1700" dirty="0" smtClean="0">
                <a:solidFill>
                  <a:schemeClr val="bg2"/>
                </a:solidFill>
              </a:rPr>
              <a:t>OpenCL concepts</a:t>
            </a:r>
          </a:p>
          <a:p>
            <a:pPr lvl="1"/>
            <a:r>
              <a:rPr lang="en-US" sz="1700" dirty="0" err="1" smtClean="0">
                <a:solidFill>
                  <a:schemeClr val="bg2"/>
                </a:solidFill>
              </a:rPr>
              <a:t>WebCL</a:t>
            </a:r>
            <a:r>
              <a:rPr lang="en-US" sz="1700" dirty="0" smtClean="0">
                <a:solidFill>
                  <a:schemeClr val="bg2"/>
                </a:solidFill>
              </a:rPr>
              <a:t> API</a:t>
            </a:r>
          </a:p>
          <a:p>
            <a:r>
              <a:rPr lang="en-US" sz="2000" dirty="0" err="1" smtClean="0">
                <a:solidFill>
                  <a:schemeClr val="bg2"/>
                </a:solidFill>
              </a:rPr>
              <a:t>WebCL</a:t>
            </a:r>
            <a:r>
              <a:rPr lang="en-US" sz="2000" dirty="0" smtClean="0">
                <a:solidFill>
                  <a:schemeClr val="bg2"/>
                </a:solidFill>
              </a:rPr>
              <a:t> programming</a:t>
            </a:r>
          </a:p>
          <a:p>
            <a:pPr lvl="1"/>
            <a:r>
              <a:rPr lang="en-US" sz="1500" dirty="0" smtClean="0">
                <a:solidFill>
                  <a:schemeClr val="bg2"/>
                </a:solidFill>
              </a:rPr>
              <a:t>Pure computations</a:t>
            </a:r>
          </a:p>
          <a:p>
            <a:pPr lvl="1"/>
            <a:r>
              <a:rPr lang="en-US" sz="1500" dirty="0" err="1" smtClean="0">
                <a:solidFill>
                  <a:schemeClr val="bg2"/>
                </a:solidFill>
              </a:rPr>
              <a:t>WebGL</a:t>
            </a:r>
            <a:r>
              <a:rPr lang="en-US" sz="1500" dirty="0" smtClean="0">
                <a:solidFill>
                  <a:schemeClr val="bg2"/>
                </a:solidFill>
              </a:rPr>
              <a:t> interoperability</a:t>
            </a:r>
          </a:p>
          <a:p>
            <a:endParaRPr lang="en-US" sz="2000" dirty="0">
              <a:solidFill>
                <a:srgbClr val="000000"/>
              </a:solidFill>
            </a:endParaRPr>
          </a:p>
        </p:txBody>
      </p:sp>
      <p:sp>
        <p:nvSpPr>
          <p:cNvPr id="8" name="Text Box 10"/>
          <p:cNvSpPr txBox="1">
            <a:spLocks noChangeArrowheads="1"/>
          </p:cNvSpPr>
          <p:nvPr/>
        </p:nvSpPr>
        <p:spPr bwMode="auto">
          <a:xfrm>
            <a:off x="228600" y="152400"/>
            <a:ext cx="6345238" cy="38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b="1" dirty="0" smtClean="0">
                <a:solidFill>
                  <a:schemeClr val="bg2"/>
                </a:solidFill>
                <a:effectLst>
                  <a:outerShdw blurRad="50800" dist="38100" dir="2700000" algn="tl" rotWithShape="0">
                    <a:schemeClr val="accent4">
                      <a:alpha val="43000"/>
                    </a:schemeClr>
                  </a:outerShdw>
                </a:effectLst>
                <a:latin typeface="Arial Bold" charset="0"/>
              </a:rPr>
              <a:t>Content</a:t>
            </a:r>
            <a:endParaRPr lang="en-US" sz="20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3" descr="webg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8961" y="1385297"/>
            <a:ext cx="786601" cy="330018"/>
          </a:xfrm>
          <a:prstGeom prst="rect">
            <a:avLst/>
          </a:prstGeom>
        </p:spPr>
      </p:pic>
      <p:pic>
        <p:nvPicPr>
          <p:cNvPr id="5" name="Picture 4" descr="WebCL_Sept11_1500p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1907" y="1385297"/>
            <a:ext cx="785156" cy="325922"/>
          </a:xfrm>
          <a:prstGeom prst="rect">
            <a:avLst/>
          </a:prstGeom>
          <a:effectLst/>
        </p:spPr>
      </p:pic>
    </p:spTree>
    <p:extLst>
      <p:ext uri="{BB962C8B-B14F-4D97-AF65-F5344CB8AC3E}">
        <p14:creationId xmlns:p14="http://schemas.microsoft.com/office/powerpoint/2010/main" val="2577889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p:txBody>
          <a:bodyPr>
            <a:normAutofit/>
          </a:bodyPr>
          <a:lstStyle/>
          <a:p>
            <a:r>
              <a:rPr lang="en-US" sz="2000" dirty="0" smtClean="0"/>
              <a:t>Programmable vertex &amp; fragment shaders</a:t>
            </a:r>
            <a:endParaRPr lang="en-US" sz="2000" dirty="0"/>
          </a:p>
        </p:txBody>
      </p:sp>
      <p:sp>
        <p:nvSpPr>
          <p:cNvPr id="2" name="Title 1"/>
          <p:cNvSpPr>
            <a:spLocks noGrp="1"/>
          </p:cNvSpPr>
          <p:nvPr>
            <p:ph type="title"/>
          </p:nvPr>
        </p:nvSpPr>
        <p:spPr/>
        <p:txBody>
          <a:bodyPr/>
          <a:lstStyle/>
          <a:p>
            <a:r>
              <a:rPr lang="en-US" dirty="0" smtClean="0"/>
              <a:t>WebGL pipeline</a:t>
            </a:r>
            <a:endParaRPr lang="en-US" dirty="0"/>
          </a:p>
        </p:txBody>
      </p:sp>
      <p:pic>
        <p:nvPicPr>
          <p:cNvPr id="8" name="Picture 7"/>
          <p:cNvPicPr>
            <a:picLocks noChangeAspect="1"/>
          </p:cNvPicPr>
          <p:nvPr/>
        </p:nvPicPr>
        <p:blipFill>
          <a:blip r:embed="rId3"/>
          <a:stretch>
            <a:fillRect/>
          </a:stretch>
        </p:blipFill>
        <p:spPr>
          <a:xfrm>
            <a:off x="104991" y="1638556"/>
            <a:ext cx="2088410" cy="1688530"/>
          </a:xfrm>
          <a:prstGeom prst="rect">
            <a:avLst/>
          </a:prstGeom>
        </p:spPr>
      </p:pic>
      <p:pic>
        <p:nvPicPr>
          <p:cNvPr id="9" name="Picture 8" descr="webgl.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2542" y="3806320"/>
            <a:ext cx="735265" cy="308480"/>
          </a:xfrm>
          <a:prstGeom prst="rect">
            <a:avLst/>
          </a:prstGeom>
        </p:spPr>
      </p:pic>
      <p:pic>
        <p:nvPicPr>
          <p:cNvPr id="6" name="Picture 5"/>
          <p:cNvPicPr>
            <a:picLocks noChangeAspect="1"/>
          </p:cNvPicPr>
          <p:nvPr/>
        </p:nvPicPr>
        <p:blipFill>
          <a:blip r:embed="rId5"/>
          <a:stretch>
            <a:fillRect/>
          </a:stretch>
        </p:blipFill>
        <p:spPr>
          <a:xfrm>
            <a:off x="2193400" y="1285151"/>
            <a:ext cx="4893199" cy="25211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92500" lnSpcReduction="20000"/>
          </a:bodyPr>
          <a:lstStyle/>
          <a:p>
            <a:r>
              <a:rPr lang="en-US" dirty="0" smtClean="0"/>
              <a:t>With </a:t>
            </a:r>
            <a:r>
              <a:rPr lang="en-US" b="1" dirty="0" smtClean="0">
                <a:solidFill>
                  <a:schemeClr val="accent1"/>
                </a:solidFill>
              </a:rPr>
              <a:t>clever</a:t>
            </a:r>
            <a:r>
              <a:rPr lang="en-US" dirty="0" smtClean="0">
                <a:solidFill>
                  <a:schemeClr val="accent1"/>
                </a:solidFill>
              </a:rPr>
              <a:t> </a:t>
            </a:r>
            <a:r>
              <a:rPr lang="en-US" dirty="0" smtClean="0"/>
              <a:t>mapping of algorithms to GL pipeline</a:t>
            </a:r>
          </a:p>
          <a:p>
            <a:pPr lvl="1"/>
            <a:r>
              <a:rPr lang="en-US" dirty="0" smtClean="0"/>
              <a:t>Textures as </a:t>
            </a:r>
            <a:r>
              <a:rPr lang="en-US" i="1" dirty="0" smtClean="0"/>
              <a:t>data buffers</a:t>
            </a:r>
          </a:p>
          <a:p>
            <a:pPr lvl="1"/>
            <a:r>
              <a:rPr lang="en-US" dirty="0" smtClean="0"/>
              <a:t>Texture coordinates as </a:t>
            </a:r>
            <a:r>
              <a:rPr lang="en-US" i="1" dirty="0" smtClean="0"/>
              <a:t>computational domain</a:t>
            </a:r>
          </a:p>
          <a:p>
            <a:pPr lvl="1"/>
            <a:r>
              <a:rPr lang="en-US" dirty="0" smtClean="0"/>
              <a:t>Vertex coordinates as </a:t>
            </a:r>
            <a:r>
              <a:rPr lang="en-US" i="1" dirty="0" smtClean="0"/>
              <a:t>computational range</a:t>
            </a:r>
          </a:p>
          <a:p>
            <a:pPr lvl="1"/>
            <a:r>
              <a:rPr lang="en-US" dirty="0" smtClean="0"/>
              <a:t>Vertex shaders </a:t>
            </a:r>
          </a:p>
          <a:p>
            <a:pPr lvl="2"/>
            <a:r>
              <a:rPr lang="en-US" dirty="0" smtClean="0"/>
              <a:t>to start computations</a:t>
            </a:r>
          </a:p>
          <a:p>
            <a:pPr lvl="2"/>
            <a:r>
              <a:rPr lang="en-US" i="1" dirty="0" smtClean="0"/>
              <a:t>scatter</a:t>
            </a:r>
            <a:r>
              <a:rPr lang="en-US" dirty="0" smtClean="0"/>
              <a:t> operations</a:t>
            </a:r>
          </a:p>
          <a:p>
            <a:pPr lvl="1"/>
            <a:r>
              <a:rPr lang="en-US" dirty="0" smtClean="0"/>
              <a:t>Fragment shaders </a:t>
            </a:r>
          </a:p>
          <a:p>
            <a:pPr lvl="2"/>
            <a:r>
              <a:rPr lang="en-US" dirty="0" smtClean="0"/>
              <a:t>for </a:t>
            </a:r>
            <a:r>
              <a:rPr lang="en-US" i="1" dirty="0" smtClean="0"/>
              <a:t>algorithms steps</a:t>
            </a:r>
          </a:p>
          <a:p>
            <a:pPr lvl="2"/>
            <a:r>
              <a:rPr lang="en-US" i="1" dirty="0" smtClean="0"/>
              <a:t>gather</a:t>
            </a:r>
            <a:r>
              <a:rPr lang="en-US" dirty="0" smtClean="0"/>
              <a:t> operations </a:t>
            </a:r>
            <a:endParaRPr lang="en-US" dirty="0"/>
          </a:p>
        </p:txBody>
      </p:sp>
      <p:sp>
        <p:nvSpPr>
          <p:cNvPr id="3" name="Title 2"/>
          <p:cNvSpPr>
            <a:spLocks noGrp="1"/>
          </p:cNvSpPr>
          <p:nvPr>
            <p:ph type="title"/>
          </p:nvPr>
        </p:nvSpPr>
        <p:spPr/>
        <p:txBody>
          <a:bodyPr/>
          <a:lstStyle/>
          <a:p>
            <a:r>
              <a:rPr lang="en-US" dirty="0" smtClean="0"/>
              <a:t>General Purpose computations on GPU</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22805" y="3082372"/>
            <a:ext cx="889979" cy="889979"/>
          </a:xfrm>
          <a:prstGeom prst="rect">
            <a:avLst/>
          </a:prstGeom>
          <a:ln>
            <a:solidFill>
              <a:schemeClr val="tx1"/>
            </a:solidFill>
          </a:ln>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22806" y="2077058"/>
            <a:ext cx="893024" cy="893024"/>
          </a:xfrm>
          <a:prstGeom prst="rect">
            <a:avLst/>
          </a:prstGeom>
          <a:ln>
            <a:solidFill>
              <a:schemeClr val="tx1"/>
            </a:solidFill>
          </a:ln>
          <a:effectLst/>
        </p:spPr>
      </p:pic>
      <p:sp>
        <p:nvSpPr>
          <p:cNvPr id="6" name="TextBox 5"/>
          <p:cNvSpPr txBox="1"/>
          <p:nvPr/>
        </p:nvSpPr>
        <p:spPr>
          <a:xfrm>
            <a:off x="4215830" y="2077057"/>
            <a:ext cx="1577200" cy="276999"/>
          </a:xfrm>
          <a:prstGeom prst="rect">
            <a:avLst/>
          </a:prstGeom>
          <a:noFill/>
        </p:spPr>
        <p:txBody>
          <a:bodyPr wrap="none" rtlCol="0">
            <a:spAutoFit/>
          </a:bodyPr>
          <a:lstStyle/>
          <a:p>
            <a:r>
              <a:rPr lang="en-US" sz="1200" b="1" i="1" dirty="0" smtClean="0">
                <a:solidFill>
                  <a:srgbClr val="4F81BD"/>
                </a:solidFill>
              </a:rPr>
              <a:t>Scatter (write values)</a:t>
            </a:r>
            <a:endParaRPr lang="en-US" sz="1200" b="1" i="1" dirty="0">
              <a:solidFill>
                <a:srgbClr val="4F81BD"/>
              </a:solidFill>
            </a:endParaRPr>
          </a:p>
        </p:txBody>
      </p:sp>
      <p:sp>
        <p:nvSpPr>
          <p:cNvPr id="7" name="TextBox 6"/>
          <p:cNvSpPr txBox="1"/>
          <p:nvPr/>
        </p:nvSpPr>
        <p:spPr>
          <a:xfrm>
            <a:off x="4212784" y="3082372"/>
            <a:ext cx="1530462" cy="276999"/>
          </a:xfrm>
          <a:prstGeom prst="rect">
            <a:avLst/>
          </a:prstGeom>
          <a:noFill/>
        </p:spPr>
        <p:txBody>
          <a:bodyPr wrap="none" rtlCol="0">
            <a:spAutoFit/>
          </a:bodyPr>
          <a:lstStyle/>
          <a:p>
            <a:r>
              <a:rPr lang="en-US" sz="1200" b="1" i="1" dirty="0" smtClean="0">
                <a:solidFill>
                  <a:srgbClr val="4F81BD"/>
                </a:solidFill>
              </a:rPr>
              <a:t>Gather (read values)</a:t>
            </a:r>
            <a:endParaRPr lang="en-US" sz="1200" b="1" i="1" dirty="0">
              <a:solidFill>
                <a:srgbClr val="4F81BD"/>
              </a:solidFill>
            </a:endParaRPr>
          </a:p>
        </p:txBody>
      </p:sp>
    </p:spTree>
    <p:extLst>
      <p:ext uri="{BB962C8B-B14F-4D97-AF65-F5344CB8AC3E}">
        <p14:creationId xmlns:p14="http://schemas.microsoft.com/office/powerpoint/2010/main" val="2558017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18726</TotalTime>
  <Words>2412</Words>
  <Application>Microsoft Macintosh PowerPoint</Application>
  <PresentationFormat>Custom</PresentationFormat>
  <Paragraphs>310</Paragraphs>
  <Slides>43</Slides>
  <Notes>23</Notes>
  <HiddenSlides>0</HiddenSlides>
  <MMClips>5</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Custom Design</vt:lpstr>
      <vt:lpstr>PowerPoint Presentation</vt:lpstr>
      <vt:lpstr>PowerPoint Presentation</vt:lpstr>
      <vt:lpstr>PowerPoint Presentation</vt:lpstr>
      <vt:lpstr>Motivation</vt:lpstr>
      <vt:lpstr>Motivation</vt:lpstr>
      <vt:lpstr>PowerPoint Presentation</vt:lpstr>
      <vt:lpstr>PowerPoint Presentation</vt:lpstr>
      <vt:lpstr>WebGL pipeline</vt:lpstr>
      <vt:lpstr>General Purpose computations on GPU</vt:lpstr>
      <vt:lpstr>GPGPU with GL limitations</vt:lpstr>
      <vt:lpstr>PowerPoint Presentation</vt:lpstr>
      <vt:lpstr>WebCL overview</vt:lpstr>
      <vt:lpstr>OpenCL overview</vt:lpstr>
      <vt:lpstr>OpenCL Device Model</vt:lpstr>
      <vt:lpstr>OpenCL Execution Model</vt:lpstr>
      <vt:lpstr>OpenCL Work-group 2D analogy</vt:lpstr>
      <vt:lpstr>OpenCL Memory Model</vt:lpstr>
      <vt:lpstr>OpenCL Kernel</vt:lpstr>
      <vt:lpstr>WebCL API</vt:lpstr>
      <vt:lpstr>PowerPoint Presentation</vt:lpstr>
      <vt:lpstr>WebCL sequence (host side)</vt:lpstr>
      <vt:lpstr>WebCL sequence (host side)</vt:lpstr>
      <vt:lpstr>WebCL sequence (host side)</vt:lpstr>
      <vt:lpstr>WebCL sequence (host side)</vt:lpstr>
      <vt:lpstr>WebCL sequence (host side)</vt:lpstr>
      <vt:lpstr>WebCL sequence (host side)</vt:lpstr>
      <vt:lpstr>WebCL sequence (host side)</vt:lpstr>
      <vt:lpstr>Example: Matrix multiplication</vt:lpstr>
      <vt:lpstr>Example: Matrix multiplication</vt:lpstr>
      <vt:lpstr>Example: Comparison with sequential</vt:lpstr>
      <vt:lpstr>WebCL / WebGL interop</vt:lpstr>
      <vt:lpstr>WebCL / WebGL interop</vt:lpstr>
      <vt:lpstr>WebCL / WebGL interop (texture)</vt:lpstr>
      <vt:lpstr>Demo: GL Texture update with CL </vt:lpstr>
      <vt:lpstr>WebCL / WebGL interop (vbo)</vt:lpstr>
      <vt:lpstr>Demo: VBO update with CL</vt:lpstr>
      <vt:lpstr>WebCL/WebGL interop (host side)</vt:lpstr>
      <vt:lpstr>Demo: Texture update with CL </vt:lpstr>
      <vt:lpstr>Perspectives</vt:lpstr>
      <vt:lpstr>WebCL Open process and Resources</vt:lpstr>
      <vt:lpstr>PowerPoint Presentation</vt:lpstr>
      <vt:lpstr>PowerPoint Presentation</vt:lpstr>
      <vt:lpstr>Start learning Now!</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DarkBlue architecture proposal</dc:title>
  <dc:creator>Mikael Bourges-Sevenier</dc:creator>
  <cp:lastModifiedBy>Mikael Bourges-Sevenier</cp:lastModifiedBy>
  <cp:revision>350</cp:revision>
  <cp:lastPrinted>2012-06-18T23:58:16Z</cp:lastPrinted>
  <dcterms:created xsi:type="dcterms:W3CDTF">2012-07-30T19:43:55Z</dcterms:created>
  <dcterms:modified xsi:type="dcterms:W3CDTF">2012-08-16T23:56:21Z</dcterms:modified>
</cp:coreProperties>
</file>